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3" r:id="rId18"/>
    <p:sldId id="271" r:id="rId19"/>
    <p:sldId id="272" r:id="rId20"/>
    <p:sldId id="274" r:id="rId21"/>
    <p:sldId id="275" r:id="rId22"/>
    <p:sldId id="276" r:id="rId23"/>
    <p:sldId id="277" r:id="rId24"/>
    <p:sldId id="290" r:id="rId25"/>
    <p:sldId id="291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69F-FFC3-49EE-AE2E-560D86A10372}" type="datetimeFigureOut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FE30-1433-4847-8477-EFF045B3F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69F-FFC3-49EE-AE2E-560D86A10372}" type="datetimeFigureOut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FE30-1433-4847-8477-EFF045B3F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8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69F-FFC3-49EE-AE2E-560D86A10372}" type="datetimeFigureOut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FE30-1433-4847-8477-EFF045B3F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0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69F-FFC3-49EE-AE2E-560D86A10372}" type="datetimeFigureOut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FE30-1433-4847-8477-EFF045B3F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2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69F-FFC3-49EE-AE2E-560D86A10372}" type="datetimeFigureOut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FE30-1433-4847-8477-EFF045B3F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2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69F-FFC3-49EE-AE2E-560D86A10372}" type="datetimeFigureOut">
              <a:rPr lang="en-US" smtClean="0"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FE30-1433-4847-8477-EFF045B3F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7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69F-FFC3-49EE-AE2E-560D86A10372}" type="datetimeFigureOut">
              <a:rPr lang="en-US" smtClean="0"/>
              <a:t>1/27/15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FE30-1433-4847-8477-EFF045B3F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2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69F-FFC3-49EE-AE2E-560D86A10372}" type="datetimeFigureOut">
              <a:rPr lang="en-US" smtClean="0"/>
              <a:t>1/27/15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FE30-1433-4847-8477-EFF045B3F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4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69F-FFC3-49EE-AE2E-560D86A10372}" type="datetimeFigureOut">
              <a:rPr lang="en-US" smtClean="0"/>
              <a:t>1/27/15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FE30-1433-4847-8477-EFF045B3F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2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69F-FFC3-49EE-AE2E-560D86A10372}" type="datetimeFigureOut">
              <a:rPr lang="en-US" smtClean="0"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FE30-1433-4847-8477-EFF045B3F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69F-FFC3-49EE-AE2E-560D86A10372}" type="datetimeFigureOut">
              <a:rPr lang="en-US" smtClean="0"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FE30-1433-4847-8477-EFF045B3F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269F-FFC3-49EE-AE2E-560D86A10372}" type="datetimeFigureOut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8FE30-1433-4847-8477-EFF045B3F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7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43400"/>
            <a:ext cx="7772400" cy="990600"/>
          </a:xfrm>
        </p:spPr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Cnidaria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685800"/>
          </a:xfrm>
        </p:spPr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  <p:pic>
        <p:nvPicPr>
          <p:cNvPr id="1028" name="Picture 4" descr="C:\Users\RashSR\Desktop\Coral-Polyps,-Chuuk,-Microne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49530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u="sng" dirty="0" smtClean="0"/>
              <a:t>Class Hydrozoa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Majority are marine and colonial in form</a:t>
            </a:r>
          </a:p>
          <a:p>
            <a:r>
              <a:rPr lang="en-US" sz="2400" dirty="0" smtClean="0"/>
              <a:t>Typical life cycle includes both an asexual polyp and a sexual medusa stage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</a:t>
            </a:r>
            <a:r>
              <a:rPr lang="en-US" sz="2400" b="1" dirty="0" smtClean="0"/>
              <a:t>Hydroid</a:t>
            </a:r>
            <a:r>
              <a:rPr lang="en-US" sz="2400" dirty="0" smtClean="0"/>
              <a:t> </a:t>
            </a:r>
            <a:r>
              <a:rPr lang="en-US" sz="2400" b="1" dirty="0" smtClean="0"/>
              <a:t>Colonies</a:t>
            </a:r>
            <a:endParaRPr lang="en-US" sz="2400" b="1" dirty="0"/>
          </a:p>
        </p:txBody>
      </p:sp>
      <p:pic>
        <p:nvPicPr>
          <p:cNvPr id="1026" name="Picture 2" descr="C:\Users\RashSR\Desktop\hydrozoa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60" y="2438400"/>
            <a:ext cx="273440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	</a:t>
            </a:r>
          </a:p>
          <a:p>
            <a:pPr marL="0" indent="0">
              <a:buNone/>
            </a:pPr>
            <a:r>
              <a:rPr lang="en-US" sz="2400" b="1" dirty="0" smtClean="0"/>
              <a:t>Freshwater Hydra</a:t>
            </a:r>
            <a:endParaRPr lang="en-US" sz="2400" b="1" dirty="0"/>
          </a:p>
        </p:txBody>
      </p:sp>
      <p:pic>
        <p:nvPicPr>
          <p:cNvPr id="2051" name="Picture 3" descr="C:\Users\RashSR\Desktop\hydra_32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762000"/>
            <a:ext cx="384048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ashSR\Desktop\hydra1-300x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28575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3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Portuguese Man-of-War (</a:t>
            </a:r>
            <a:r>
              <a:rPr lang="en-US" sz="2400" b="1" i="1" dirty="0" err="1" smtClean="0"/>
              <a:t>Physalia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physalis</a:t>
            </a:r>
            <a:r>
              <a:rPr lang="en-US" sz="2400" b="1" i="1" dirty="0" smtClean="0"/>
              <a:t>)</a:t>
            </a:r>
            <a:endParaRPr lang="en-US" sz="2400" b="1" dirty="0"/>
          </a:p>
        </p:txBody>
      </p:sp>
      <p:pic>
        <p:nvPicPr>
          <p:cNvPr id="3075" name="Picture 3" descr="C:\Users\RashSR\Desktop\portuguese_man_o_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3401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ashSR\Desktop\portuguese_man_of_war_st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93179"/>
            <a:ext cx="46482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ashSR\Desktop\portuguese_man_o_w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835150"/>
            <a:ext cx="3048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9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u="sng" dirty="0" smtClean="0"/>
              <a:t>Class </a:t>
            </a:r>
            <a:r>
              <a:rPr lang="en-US" u="sng" dirty="0" err="1" smtClean="0"/>
              <a:t>Scyphozoa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Includes most of the larger jellyfishes</a:t>
            </a:r>
          </a:p>
          <a:p>
            <a:r>
              <a:rPr lang="en-US" sz="2400" dirty="0" smtClean="0"/>
              <a:t>Most range from  2 to 40 cm in diameter</a:t>
            </a:r>
          </a:p>
          <a:p>
            <a:r>
              <a:rPr lang="en-US" sz="2400" dirty="0" smtClean="0"/>
              <a:t>Most drift or swim in the open sea, even at depths up to 3000m</a:t>
            </a:r>
          </a:p>
          <a:p>
            <a:r>
              <a:rPr lang="en-US" sz="2400" dirty="0" smtClean="0"/>
              <a:t>Movement is by rhythmical pulsations of the bell</a:t>
            </a:r>
          </a:p>
          <a:p>
            <a:r>
              <a:rPr lang="en-US" sz="2400" dirty="0" smtClean="0"/>
              <a:t>Size of the bell and number of tentacles varies by species</a:t>
            </a:r>
          </a:p>
          <a:p>
            <a:r>
              <a:rPr lang="en-US" sz="2400" dirty="0" smtClean="0"/>
              <a:t>Tentacles, manubrium, and often the entire body surface are well supplied with nematocysts</a:t>
            </a:r>
          </a:p>
          <a:p>
            <a:r>
              <a:rPr lang="en-US" sz="2400" dirty="0" smtClean="0"/>
              <a:t>The job of the nematocysts is to paralyze prey animals which is then conveyed to the mouth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393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122" name="Picture 2" descr="C:\Users\RashSR\Desktop\664px-Anatomy_of__true__jellyfish_(class_Scyphozoa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28" y="818153"/>
            <a:ext cx="6451172" cy="565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0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Aurelia</a:t>
            </a:r>
            <a:r>
              <a:rPr lang="en-US" sz="2400" dirty="0" smtClean="0"/>
              <a:t> </a:t>
            </a:r>
            <a:r>
              <a:rPr lang="en-US" sz="2400" b="1" dirty="0" smtClean="0"/>
              <a:t>jellyfish (moon jelly)</a:t>
            </a:r>
            <a:endParaRPr lang="en-US" sz="2400" b="1" i="1" dirty="0"/>
          </a:p>
        </p:txBody>
      </p:sp>
      <p:pic>
        <p:nvPicPr>
          <p:cNvPr id="4098" name="Picture 2" descr="C:\Users\RashSR\Desktop\799px-Aurelia_aurit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56824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ashSR\Desktop\jellyfish-aurelia-aurita-12899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88" y="914400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2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 smtClean="0"/>
              <a:t>Chrysaora</a:t>
            </a:r>
            <a:r>
              <a:rPr lang="en-US" sz="2400" i="1" dirty="0" smtClean="0"/>
              <a:t> </a:t>
            </a:r>
            <a:r>
              <a:rPr lang="en-US" sz="2400" dirty="0" smtClean="0"/>
              <a:t>sp.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err="1" smtClean="0"/>
              <a:t>Chrysaora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colorata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       </a:t>
            </a:r>
            <a:r>
              <a:rPr lang="en-US" sz="2400" dirty="0" smtClean="0"/>
              <a:t>“Purple-Stripe Jellyfish”</a:t>
            </a:r>
            <a:endParaRPr lang="en-US" sz="2400" i="1" dirty="0"/>
          </a:p>
        </p:txBody>
      </p:sp>
      <p:pic>
        <p:nvPicPr>
          <p:cNvPr id="6146" name="Picture 2" descr="C:\Users\RashSR\Desktop\wcjelly5leonard_430_289_80auto_c1_c_c_0_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40957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ashSR\Desktop\Popup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u="sng" dirty="0" smtClean="0"/>
              <a:t>Class </a:t>
            </a:r>
            <a:r>
              <a:rPr lang="en-US" u="sng" dirty="0" err="1" smtClean="0"/>
              <a:t>Staurozoa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Life cycle does not contain a medusa phase</a:t>
            </a:r>
          </a:p>
          <a:p>
            <a:r>
              <a:rPr lang="en-US" sz="2400" dirty="0" smtClean="0"/>
              <a:t>The top of the polyp resembles a medusa</a:t>
            </a:r>
          </a:p>
          <a:p>
            <a:r>
              <a:rPr lang="en-US" sz="2400" dirty="0" smtClean="0"/>
              <a:t>The solitary polyp attaches to seaweed and other objects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194" name="Picture 2" descr="C:\Users\RashSR\Desktop\haliclystus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2895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3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u="sng" dirty="0" smtClean="0"/>
              <a:t>Class </a:t>
            </a:r>
            <a:r>
              <a:rPr lang="en-US" u="sng" dirty="0" err="1" smtClean="0"/>
              <a:t>Cubozoa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Medusoid</a:t>
            </a:r>
            <a:r>
              <a:rPr lang="en-US" sz="2400" dirty="0" smtClean="0"/>
              <a:t> is the predominant form; </a:t>
            </a:r>
            <a:r>
              <a:rPr lang="en-US" sz="2400" dirty="0" err="1" smtClean="0"/>
              <a:t>polypoid</a:t>
            </a:r>
            <a:r>
              <a:rPr lang="en-US" sz="2400" dirty="0" smtClean="0"/>
              <a:t> is inconspicuous and in most cases unknown</a:t>
            </a:r>
          </a:p>
          <a:p>
            <a:r>
              <a:rPr lang="en-US" sz="2400" dirty="0" smtClean="0"/>
              <a:t>In transverse section the bells are almost square</a:t>
            </a:r>
          </a:p>
          <a:p>
            <a:r>
              <a:rPr lang="en-US" sz="2400" dirty="0" smtClean="0"/>
              <a:t>A tentacle or group of tentacles is found at the corner of each square</a:t>
            </a:r>
          </a:p>
          <a:p>
            <a:r>
              <a:rPr lang="en-US" sz="2400" dirty="0" smtClean="0"/>
              <a:t>The base of each tentacle is differentiated into a flattened, tough blade called a </a:t>
            </a:r>
            <a:r>
              <a:rPr lang="en-US" sz="2400" b="1" dirty="0" err="1" smtClean="0"/>
              <a:t>pedalium</a:t>
            </a:r>
            <a:r>
              <a:rPr lang="en-US" sz="2400" dirty="0" smtClean="0"/>
              <a:t>.</a:t>
            </a:r>
          </a:p>
          <a:p>
            <a:r>
              <a:rPr lang="en-US" sz="2400" b="1" dirty="0" err="1" smtClean="0"/>
              <a:t>Rhopalia</a:t>
            </a:r>
            <a:r>
              <a:rPr lang="en-US" sz="2400" b="1" dirty="0" smtClean="0"/>
              <a:t> </a:t>
            </a:r>
            <a:r>
              <a:rPr lang="en-US" sz="2400" dirty="0" smtClean="0"/>
              <a:t>are present, each housing six eyes in addition to other sense organs</a:t>
            </a:r>
          </a:p>
          <a:p>
            <a:r>
              <a:rPr lang="en-US" sz="2400" dirty="0" smtClean="0"/>
              <a:t>Strong swimmers and voracious predators</a:t>
            </a:r>
          </a:p>
          <a:p>
            <a:r>
              <a:rPr lang="en-US" sz="2400" dirty="0" smtClean="0"/>
              <a:t>Feeds mainly on fish in near-shore areas</a:t>
            </a:r>
          </a:p>
          <a:p>
            <a:r>
              <a:rPr lang="en-US" sz="2400" dirty="0" smtClean="0"/>
              <a:t>Stings of some species can be fatal to humans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841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 smtClean="0"/>
              <a:t>Chironex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fleckeri</a:t>
            </a:r>
            <a:r>
              <a:rPr lang="en-US" sz="2400" i="1" dirty="0" smtClean="0"/>
              <a:t> </a:t>
            </a:r>
            <a:r>
              <a:rPr lang="en-US" sz="2400" dirty="0" smtClean="0"/>
              <a:t>“Box Jellyfish”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1800" dirty="0" smtClean="0"/>
              <a:t>- most lethal jellyfish in the world</a:t>
            </a:r>
          </a:p>
          <a:p>
            <a:pPr marL="0" indent="0">
              <a:buNone/>
            </a:pPr>
            <a:r>
              <a:rPr lang="en-US" sz="1800" dirty="0" smtClean="0"/>
              <a:t>       - 64 deaths in Australia</a:t>
            </a:r>
          </a:p>
          <a:p>
            <a:pPr marL="0" indent="0">
              <a:buNone/>
            </a:pPr>
            <a:r>
              <a:rPr lang="en-US" sz="1800" dirty="0" smtClean="0"/>
              <a:t>       - the amount of venom in one jellyfish</a:t>
            </a:r>
          </a:p>
          <a:p>
            <a:pPr marL="0" indent="0">
              <a:buNone/>
            </a:pPr>
            <a:r>
              <a:rPr lang="en-US" sz="1800" dirty="0" smtClean="0"/>
              <a:t>          is enough to kill 60 humans in one sting</a:t>
            </a:r>
            <a:endParaRPr lang="en-US" sz="1800" dirty="0"/>
          </a:p>
        </p:txBody>
      </p:sp>
      <p:pic>
        <p:nvPicPr>
          <p:cNvPr id="7170" name="Picture 2" descr="C:\Users\RashSR\Desktop\box-jellyfish-chironex-fleck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44577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ashSR\Desktop\Pic2665_siz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845627" cy="44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5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u="sng" dirty="0" smtClean="0"/>
              <a:t>Characteristics of Phylum </a:t>
            </a:r>
            <a:r>
              <a:rPr lang="en-US" u="sng" dirty="0" err="1" smtClean="0"/>
              <a:t>Cnidaria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Cnidocytes</a:t>
            </a:r>
            <a:r>
              <a:rPr lang="en-US" sz="2400" dirty="0" smtClean="0"/>
              <a:t> present that house stinging organelles called nematocysts</a:t>
            </a:r>
          </a:p>
          <a:p>
            <a:r>
              <a:rPr lang="en-US" sz="2400" dirty="0" smtClean="0"/>
              <a:t>Entirely aquatic (mostly marine)</a:t>
            </a:r>
          </a:p>
          <a:p>
            <a:r>
              <a:rPr lang="en-US" sz="2400" dirty="0" smtClean="0"/>
              <a:t>Radial symmetry or </a:t>
            </a:r>
            <a:r>
              <a:rPr lang="en-US" sz="2400" dirty="0" err="1" smtClean="0"/>
              <a:t>biradial</a:t>
            </a:r>
            <a:r>
              <a:rPr lang="en-US" sz="2400" dirty="0" smtClean="0"/>
              <a:t> symmetry</a:t>
            </a:r>
          </a:p>
          <a:p>
            <a:r>
              <a:rPr lang="en-US" sz="2400" dirty="0" smtClean="0"/>
              <a:t>Two types of individuals: polyps and </a:t>
            </a:r>
            <a:r>
              <a:rPr lang="en-US" sz="2400" dirty="0" err="1" smtClean="0"/>
              <a:t>medusae</a:t>
            </a:r>
            <a:endParaRPr lang="en-US" sz="2400" dirty="0" smtClean="0"/>
          </a:p>
          <a:p>
            <a:r>
              <a:rPr lang="en-US" sz="2400" dirty="0" smtClean="0"/>
              <a:t>Adult body two-layered (diploblastic)</a:t>
            </a:r>
          </a:p>
          <a:p>
            <a:r>
              <a:rPr lang="en-US" sz="2400" dirty="0" err="1" smtClean="0"/>
              <a:t>Mesoglea</a:t>
            </a:r>
            <a:r>
              <a:rPr lang="en-US" sz="2400" dirty="0" smtClean="0"/>
              <a:t> lies between body layers</a:t>
            </a:r>
          </a:p>
          <a:p>
            <a:r>
              <a:rPr lang="en-US" sz="2400" dirty="0" smtClean="0"/>
              <a:t>Incomplete gut called </a:t>
            </a:r>
            <a:r>
              <a:rPr lang="en-US" sz="2400" dirty="0" err="1" smtClean="0"/>
              <a:t>gastrovascular</a:t>
            </a:r>
            <a:r>
              <a:rPr lang="en-US" sz="2400" dirty="0" smtClean="0"/>
              <a:t> cavity</a:t>
            </a:r>
          </a:p>
          <a:p>
            <a:r>
              <a:rPr lang="en-US" sz="2400" dirty="0" smtClean="0"/>
              <a:t>Extracellular digestion in </a:t>
            </a:r>
            <a:r>
              <a:rPr lang="en-US" sz="2400" dirty="0" err="1" smtClean="0"/>
              <a:t>gastrovascular</a:t>
            </a:r>
            <a:r>
              <a:rPr lang="en-US" sz="2400" dirty="0" smtClean="0"/>
              <a:t> cavity and intracellular digestion in </a:t>
            </a:r>
            <a:r>
              <a:rPr lang="en-US" sz="2400" dirty="0" err="1" smtClean="0"/>
              <a:t>gastrodermal</a:t>
            </a:r>
            <a:r>
              <a:rPr lang="en-US" sz="2400" dirty="0" smtClean="0"/>
              <a:t> cells</a:t>
            </a:r>
          </a:p>
          <a:p>
            <a:r>
              <a:rPr lang="en-US" sz="2400" dirty="0" smtClean="0"/>
              <a:t>Tentacles encircle mouth or oral region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402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u="sng" dirty="0" smtClean="0"/>
              <a:t>Class </a:t>
            </a:r>
            <a:r>
              <a:rPr lang="en-US" u="sng" dirty="0" err="1" smtClean="0"/>
              <a:t>Anthozoa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Polyps with a flowerlike appearance</a:t>
            </a:r>
          </a:p>
          <a:p>
            <a:r>
              <a:rPr lang="en-US" sz="2400" dirty="0" smtClean="0"/>
              <a:t>No medusa stage</a:t>
            </a:r>
          </a:p>
          <a:p>
            <a:r>
              <a:rPr lang="en-US" sz="2400" dirty="0" smtClean="0"/>
              <a:t>All marine; occurs in deep and shallow water and in polar seas as well as tropical seas</a:t>
            </a:r>
          </a:p>
          <a:p>
            <a:r>
              <a:rPr lang="en-US" sz="2400" dirty="0" smtClean="0"/>
              <a:t>Vary in size</a:t>
            </a:r>
          </a:p>
          <a:p>
            <a:r>
              <a:rPr lang="en-US" sz="2400" dirty="0" smtClean="0"/>
              <a:t>Solitary or colonial</a:t>
            </a:r>
          </a:p>
          <a:p>
            <a:r>
              <a:rPr lang="en-US" sz="2400" dirty="0" smtClean="0"/>
              <a:t>Many forms are supported by skeletons</a:t>
            </a:r>
          </a:p>
          <a:p>
            <a:r>
              <a:rPr lang="en-US" sz="2400" dirty="0" smtClean="0"/>
              <a:t>The class has three subclasses: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 err="1" smtClean="0"/>
              <a:t>Hexacorallia</a:t>
            </a:r>
            <a:r>
              <a:rPr lang="en-US" sz="2400" dirty="0" smtClean="0"/>
              <a:t> </a:t>
            </a:r>
            <a:r>
              <a:rPr lang="en-US" sz="2400" b="1" dirty="0" smtClean="0"/>
              <a:t>(or </a:t>
            </a:r>
            <a:r>
              <a:rPr lang="en-US" sz="2400" b="1" dirty="0" err="1" smtClean="0"/>
              <a:t>Zoantharia</a:t>
            </a:r>
            <a:r>
              <a:rPr lang="en-US" sz="2400" b="1" dirty="0" smtClean="0"/>
              <a:t>)</a:t>
            </a:r>
            <a:r>
              <a:rPr lang="en-US" sz="2400" dirty="0" smtClean="0"/>
              <a:t>- sea anemones, hard corals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err="1" smtClean="0"/>
              <a:t>Ceriantipatharia</a:t>
            </a:r>
            <a:r>
              <a:rPr lang="en-US" sz="2400" b="1" dirty="0" smtClean="0"/>
              <a:t> </a:t>
            </a:r>
            <a:r>
              <a:rPr lang="en-US" sz="2400" dirty="0" smtClean="0"/>
              <a:t>– only tube anemones and thorny corals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err="1" smtClean="0"/>
              <a:t>Octocorallia</a:t>
            </a:r>
            <a:r>
              <a:rPr lang="en-US" sz="2400" dirty="0" smtClean="0"/>
              <a:t> </a:t>
            </a:r>
            <a:r>
              <a:rPr lang="en-US" sz="2400" b="1" dirty="0" smtClean="0"/>
              <a:t>(or </a:t>
            </a:r>
            <a:r>
              <a:rPr lang="en-US" sz="2400" b="1" dirty="0" err="1" smtClean="0"/>
              <a:t>Alcyonaria</a:t>
            </a:r>
            <a:r>
              <a:rPr lang="en-US" sz="2400" b="1" dirty="0" smtClean="0"/>
              <a:t>)</a:t>
            </a:r>
            <a:r>
              <a:rPr lang="en-US" sz="2400" dirty="0" smtClean="0"/>
              <a:t> – contains soft and horny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dirty="0" smtClean="0"/>
              <a:t>corals, such as sea pens, sea pansies and others</a:t>
            </a:r>
            <a:endParaRPr lang="en-US" sz="2400" b="1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189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Zoantharians</a:t>
            </a:r>
            <a:r>
              <a:rPr lang="en-US" sz="2400" dirty="0" smtClean="0"/>
              <a:t> and </a:t>
            </a:r>
            <a:r>
              <a:rPr lang="en-US" sz="2400" dirty="0" err="1" smtClean="0"/>
              <a:t>Ceriantipatharians</a:t>
            </a:r>
            <a:r>
              <a:rPr lang="en-US" sz="2400" dirty="0" smtClean="0"/>
              <a:t> have a </a:t>
            </a:r>
            <a:r>
              <a:rPr lang="en-US" sz="2400" b="1" dirty="0" err="1" smtClean="0"/>
              <a:t>hexamerous</a:t>
            </a:r>
            <a:r>
              <a:rPr lang="en-US" sz="2400" dirty="0" smtClean="0"/>
              <a:t> plan (of six or multiples of six) and have simple tubular tentacles arranged in one or more circlets on the oral disc.</a:t>
            </a:r>
          </a:p>
          <a:p>
            <a:r>
              <a:rPr lang="en-US" sz="2400" dirty="0" err="1" smtClean="0"/>
              <a:t>Octocorallians</a:t>
            </a:r>
            <a:r>
              <a:rPr lang="en-US" sz="2400" dirty="0" smtClean="0"/>
              <a:t> are </a:t>
            </a:r>
            <a:r>
              <a:rPr lang="en-US" sz="2400" b="1" dirty="0" err="1" smtClean="0"/>
              <a:t>octomerous</a:t>
            </a:r>
            <a:r>
              <a:rPr lang="en-US" sz="2400" dirty="0" smtClean="0"/>
              <a:t> (built on a plan of eight) and always have eight pinnate (featherlike) tentacles arranged around the margin of the oral disc.</a:t>
            </a:r>
            <a:endParaRPr lang="en-US" sz="2400" dirty="0"/>
          </a:p>
          <a:p>
            <a:r>
              <a:rPr lang="en-US" sz="2400" dirty="0" err="1" smtClean="0"/>
              <a:t>Gastrovascular</a:t>
            </a:r>
            <a:r>
              <a:rPr lang="en-US" sz="2400" dirty="0" smtClean="0"/>
              <a:t> cavity is large and are partitioned by septa</a:t>
            </a:r>
          </a:p>
          <a:p>
            <a:r>
              <a:rPr lang="en-US" sz="2400" dirty="0" smtClean="0"/>
              <a:t>No special organs for respiration or excretion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955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u="sng" dirty="0" smtClean="0"/>
              <a:t>Sea Anemones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Sea anemone polyps are larger and heavier than hydrozoan polyps</a:t>
            </a:r>
          </a:p>
          <a:p>
            <a:r>
              <a:rPr lang="en-US" sz="2400" dirty="0" smtClean="0"/>
              <a:t>Most range from 5 mm – 100 mm in diameter</a:t>
            </a:r>
          </a:p>
          <a:p>
            <a:r>
              <a:rPr lang="en-US" sz="2400" dirty="0" smtClean="0"/>
              <a:t>Occur in coastal areas all over the world</a:t>
            </a:r>
          </a:p>
          <a:p>
            <a:r>
              <a:rPr lang="en-US" sz="2400" dirty="0" smtClean="0"/>
              <a:t>Attach by means of their pedal disc to shell, rocks, timber or whatever submerged substrata they can find. Some bury in sand or mud</a:t>
            </a:r>
          </a:p>
          <a:p>
            <a:r>
              <a:rPr lang="en-US" sz="2400" dirty="0" smtClean="0"/>
              <a:t>Cylindrical in form with tentacles arranged around the mouth of the flat oral disc</a:t>
            </a:r>
          </a:p>
          <a:p>
            <a:r>
              <a:rPr lang="en-US" sz="2400" dirty="0" smtClean="0"/>
              <a:t>Slit shape mouth leads into the pharynx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gastrovascular</a:t>
            </a:r>
            <a:r>
              <a:rPr lang="en-US" sz="2400" dirty="0" smtClean="0">
                <a:sym typeface="Wingdings" panose="05000000000000000000" pitchFamily="2" charset="2"/>
              </a:rPr>
              <a:t> cavity that is dived into six radial chambers by </a:t>
            </a:r>
            <a:r>
              <a:rPr lang="en-US" sz="2400" u="sng" dirty="0" smtClean="0">
                <a:sym typeface="Wingdings" panose="05000000000000000000" pitchFamily="2" charset="2"/>
              </a:rPr>
              <a:t>six</a:t>
            </a:r>
            <a:r>
              <a:rPr lang="en-US" sz="2400" dirty="0" smtClean="0">
                <a:sym typeface="Wingdings" panose="05000000000000000000" pitchFamily="2" charset="2"/>
              </a:rPr>
              <a:t> pairs of primary (complete) septa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carnivorous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2890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u="sng" dirty="0" smtClean="0"/>
              <a:t>Sea Anemones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Sexes are separate in some, whereas others are hermaphroditic</a:t>
            </a:r>
          </a:p>
          <a:p>
            <a:r>
              <a:rPr lang="en-US" sz="2400" dirty="0" smtClean="0"/>
              <a:t>Asexual reproduction commonly occurs by pedal laceration.</a:t>
            </a:r>
            <a:endParaRPr lang="en-US" sz="2400" dirty="0"/>
          </a:p>
        </p:txBody>
      </p:sp>
      <p:pic>
        <p:nvPicPr>
          <p:cNvPr id="1027" name="Picture 3" descr="C:\Users\RashSR\Desktop\1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shSR\Desktop\giantgreenanem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98358"/>
            <a:ext cx="2061654" cy="17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ashSR\Desktop\220px-A_ocellaris_2_Sesoko_Point_140904_LOW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70400"/>
            <a:ext cx="2794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ashSR\Desktop\Sand-rose-anemone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14" y="2757714"/>
            <a:ext cx="3138358" cy="224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3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Polyps: Sea Anemones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r="1684"/>
          <a:stretch>
            <a:fillRect/>
          </a:stretch>
        </p:blipFill>
        <p:spPr bwMode="auto">
          <a:xfrm>
            <a:off x="457200" y="1143000"/>
            <a:ext cx="8229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97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2" descr="33-06dx-CoralPoly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r="2232"/>
          <a:stretch>
            <a:fillRect/>
          </a:stretch>
        </p:blipFill>
        <p:spPr bwMode="auto">
          <a:xfrm>
            <a:off x="457200" y="762000"/>
            <a:ext cx="8382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21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u="sng" dirty="0" err="1" smtClean="0"/>
              <a:t>Hexacorallian</a:t>
            </a:r>
            <a:r>
              <a:rPr lang="en-US" u="sng" dirty="0" smtClean="0"/>
              <a:t> Corals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Called true or stony corals</a:t>
            </a:r>
          </a:p>
          <a:p>
            <a:r>
              <a:rPr lang="en-US" sz="2400" dirty="0" smtClean="0"/>
              <a:t>Just like sea anemone’s, a coral polyp’s </a:t>
            </a:r>
            <a:r>
              <a:rPr lang="en-US" sz="2400" dirty="0" err="1" smtClean="0"/>
              <a:t>gastrovascular</a:t>
            </a:r>
            <a:r>
              <a:rPr lang="en-US" sz="2400" dirty="0" smtClean="0"/>
              <a:t> cavity is subdivided by septa arranged in multiples of six (</a:t>
            </a:r>
            <a:r>
              <a:rPr lang="en-US" sz="2400" dirty="0" err="1" smtClean="0"/>
              <a:t>hexamerous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No pedal disc, the epidermis at the base of the column secretes a limy skeleton cup</a:t>
            </a:r>
          </a:p>
          <a:p>
            <a:r>
              <a:rPr lang="en-US" sz="2400" dirty="0" smtClean="0"/>
              <a:t>Living polyps can retract into the safety of their cup when not feeding</a:t>
            </a:r>
          </a:p>
          <a:p>
            <a:r>
              <a:rPr lang="en-US" sz="2400" dirty="0" smtClean="0"/>
              <a:t>Skeleton is secreted below living tissue and considered an exoskeleton</a:t>
            </a:r>
          </a:p>
          <a:p>
            <a:r>
              <a:rPr lang="en-US" sz="2400" dirty="0" smtClean="0"/>
              <a:t>In many colonial corals, the skeleton may become massive, building up over many years, with the living coral forming a sheet of tissue over the surface.</a:t>
            </a:r>
          </a:p>
          <a:p>
            <a:r>
              <a:rPr lang="en-US" sz="2400" dirty="0" err="1" smtClean="0"/>
              <a:t>Gastrovascular</a:t>
            </a:r>
            <a:r>
              <a:rPr lang="en-US" sz="2400" dirty="0" smtClean="0"/>
              <a:t> cavities of polyps connected through this tissue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497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 descr="C:\Users\RashSR\Desktop\limitededition_raspberrylemonade_closeu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22397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shSR\Desktop\coral_reef_at_palmy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914400"/>
            <a:ext cx="389634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ashSR\Desktop\ac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8" y="3810000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ashSR\Desktop\470764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86262"/>
            <a:ext cx="2895600" cy="216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29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u="sng" dirty="0" smtClean="0"/>
              <a:t>Tube Anemones and Thorny Corals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Members of subclass </a:t>
            </a:r>
            <a:r>
              <a:rPr lang="en-US" sz="2400" dirty="0" err="1" smtClean="0"/>
              <a:t>Ceriantipatharia</a:t>
            </a:r>
            <a:endParaRPr lang="en-US" sz="2400" dirty="0" smtClean="0"/>
          </a:p>
          <a:p>
            <a:r>
              <a:rPr lang="en-US" sz="2400" dirty="0" smtClean="0"/>
              <a:t>Have unpaired septa</a:t>
            </a:r>
          </a:p>
          <a:p>
            <a:r>
              <a:rPr lang="en-US" sz="2400" dirty="0" smtClean="0"/>
              <a:t>Tube anemones are solitary and live buried up to level of oral disc in the sand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Thorny or black corals are colonial and attach to firm substratum. Their skeleton is of a horny material and has thorns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4" name="Picture 2" descr="C:\Users\RashSR\Desktop\tub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12357"/>
            <a:ext cx="274877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shSR\Desktop\TubeAnem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611664"/>
            <a:ext cx="3080657" cy="231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2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u="sng" dirty="0" err="1" smtClean="0"/>
              <a:t>Octocorallian</a:t>
            </a:r>
            <a:r>
              <a:rPr lang="en-US" u="sng" dirty="0" smtClean="0"/>
              <a:t> Corals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Have </a:t>
            </a:r>
            <a:r>
              <a:rPr lang="en-US" sz="2400" dirty="0" err="1" smtClean="0"/>
              <a:t>octomerous</a:t>
            </a:r>
            <a:r>
              <a:rPr lang="en-US" sz="2400" dirty="0" smtClean="0"/>
              <a:t> symmetry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eight pinnate tentacles and eight unpaired, complete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septa</a:t>
            </a:r>
          </a:p>
          <a:p>
            <a:r>
              <a:rPr lang="en-US" sz="2400" dirty="0" smtClean="0"/>
              <a:t>All colonial</a:t>
            </a:r>
          </a:p>
          <a:p>
            <a:r>
              <a:rPr lang="en-US" sz="2400" dirty="0" err="1" smtClean="0"/>
              <a:t>Gastrovascular</a:t>
            </a:r>
            <a:r>
              <a:rPr lang="en-US" sz="2400" dirty="0" smtClean="0"/>
              <a:t> cavities of the polyps communicate through a system of </a:t>
            </a:r>
            <a:r>
              <a:rPr lang="en-US" sz="2400" dirty="0" err="1" smtClean="0"/>
              <a:t>gastrodermal</a:t>
            </a:r>
            <a:r>
              <a:rPr lang="en-US" sz="2400" dirty="0" smtClean="0"/>
              <a:t> tubes called </a:t>
            </a:r>
            <a:r>
              <a:rPr lang="en-US" sz="2400" b="1" dirty="0" err="1" smtClean="0"/>
              <a:t>solenia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solenia</a:t>
            </a:r>
            <a:r>
              <a:rPr lang="en-US" sz="2400" dirty="0" smtClean="0"/>
              <a:t> run through an extensive </a:t>
            </a:r>
            <a:r>
              <a:rPr lang="en-US" sz="2400" dirty="0" err="1" smtClean="0"/>
              <a:t>mesoglea</a:t>
            </a:r>
            <a:r>
              <a:rPr lang="en-US" sz="2400" dirty="0" smtClean="0"/>
              <a:t> (</a:t>
            </a:r>
            <a:r>
              <a:rPr lang="en-US" sz="2400" dirty="0" err="1" smtClean="0"/>
              <a:t>coenenchyme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The skeleton is secreted in the </a:t>
            </a:r>
            <a:r>
              <a:rPr lang="en-US" sz="2400" dirty="0" err="1" smtClean="0"/>
              <a:t>coenenchyme</a:t>
            </a:r>
            <a:r>
              <a:rPr lang="en-US" sz="2400" dirty="0" smtClean="0"/>
              <a:t> and contains limy spicules, fused spicules, or a horny protein (endoskeleton)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551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Muscular contractions via </a:t>
            </a:r>
            <a:r>
              <a:rPr lang="en-US" sz="2400" dirty="0" err="1" smtClean="0"/>
              <a:t>epitheliomuscular</a:t>
            </a:r>
            <a:r>
              <a:rPr lang="en-US" sz="2400" dirty="0" smtClean="0"/>
              <a:t> cells</a:t>
            </a:r>
          </a:p>
          <a:p>
            <a:r>
              <a:rPr lang="en-US" sz="2400" dirty="0" smtClean="0"/>
              <a:t>Sense organs include well-developed </a:t>
            </a:r>
            <a:r>
              <a:rPr lang="en-US" sz="2400" dirty="0" err="1" smtClean="0"/>
              <a:t>statocysts</a:t>
            </a:r>
            <a:r>
              <a:rPr lang="en-US" sz="2400" dirty="0" smtClean="0"/>
              <a:t> (organs of balance) and </a:t>
            </a:r>
            <a:r>
              <a:rPr lang="en-US" sz="2400" dirty="0" err="1" smtClean="0"/>
              <a:t>ocelli</a:t>
            </a:r>
            <a:r>
              <a:rPr lang="en-US" sz="2400" dirty="0" smtClean="0"/>
              <a:t> (photosensitive organs)</a:t>
            </a:r>
          </a:p>
          <a:p>
            <a:r>
              <a:rPr lang="en-US" sz="2400" dirty="0" smtClean="0"/>
              <a:t>Nerve net with symmetrical and asymmetrical synapses</a:t>
            </a:r>
          </a:p>
          <a:p>
            <a:r>
              <a:rPr lang="en-US" sz="2400" dirty="0" smtClean="0"/>
              <a:t>Asexual reproduction by budding in polyps forms clones or colonies</a:t>
            </a:r>
          </a:p>
          <a:p>
            <a:r>
              <a:rPr lang="en-US" sz="2400" dirty="0" smtClean="0"/>
              <a:t>Sexual reproduction by gametes in all </a:t>
            </a:r>
            <a:r>
              <a:rPr lang="en-US" sz="2400" dirty="0" err="1" smtClean="0"/>
              <a:t>medusae</a:t>
            </a:r>
            <a:r>
              <a:rPr lang="en-US" sz="2400" dirty="0" smtClean="0"/>
              <a:t> and some polyps</a:t>
            </a:r>
          </a:p>
          <a:p>
            <a:r>
              <a:rPr lang="en-US" sz="2400" dirty="0" smtClean="0"/>
              <a:t>No excretory or respiratory system</a:t>
            </a:r>
          </a:p>
          <a:p>
            <a:r>
              <a:rPr lang="en-US" sz="2400" dirty="0" smtClean="0"/>
              <a:t>No </a:t>
            </a:r>
            <a:r>
              <a:rPr lang="en-US" sz="2400" dirty="0" err="1" smtClean="0"/>
              <a:t>coelomic</a:t>
            </a:r>
            <a:r>
              <a:rPr lang="en-US" sz="2400" dirty="0" smtClean="0"/>
              <a:t> cavity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730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err="1" smtClean="0"/>
              <a:t>Dendronephthya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sp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r>
              <a:rPr lang="en-US" sz="2400" b="1" dirty="0" smtClean="0"/>
              <a:t>Colonial Gorgonian Coral</a:t>
            </a:r>
            <a:endParaRPr lang="en-US" sz="2400" b="1" dirty="0"/>
          </a:p>
        </p:txBody>
      </p:sp>
      <p:pic>
        <p:nvPicPr>
          <p:cNvPr id="4098" name="Picture 2" descr="C:\Users\RashSR\Desktop\DOEP164-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399"/>
            <a:ext cx="3429001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ashSR\Desktop\Dendronephthyasp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73427"/>
            <a:ext cx="3330565" cy="29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ashSR\Desktop\stock-photo-underwater-landscape-with-scuba-diver-and-gorgonian-coral-457355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64" y="3957586"/>
            <a:ext cx="3886200" cy="276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RashSR\Desktop\sea_fan_close-u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76" y="4495800"/>
            <a:ext cx="2819400" cy="192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8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u="sng" dirty="0" smtClean="0"/>
              <a:t>Coral Reefs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most productive of all ecosystems</a:t>
            </a:r>
          </a:p>
          <a:p>
            <a:r>
              <a:rPr lang="en-US" sz="2400" dirty="0" smtClean="0"/>
              <a:t>Huge diversity of life (only rivaled by tropical rain forests)</a:t>
            </a:r>
          </a:p>
          <a:p>
            <a:r>
              <a:rPr lang="en-US" sz="2400" dirty="0" smtClean="0"/>
              <a:t>Large formations of calcium carbonate (limestone) in shallow tropical seas that have formed over thousands of years</a:t>
            </a:r>
          </a:p>
          <a:p>
            <a:r>
              <a:rPr lang="en-US" sz="2400" dirty="0" smtClean="0"/>
              <a:t>The most important organisms that precipitate calcium carbonate to form reefs are </a:t>
            </a:r>
            <a:r>
              <a:rPr lang="en-US" sz="2400" b="1" dirty="0" err="1" smtClean="0"/>
              <a:t>hermatypic</a:t>
            </a:r>
            <a:r>
              <a:rPr lang="en-US" sz="2400" dirty="0" smtClean="0"/>
              <a:t> (reef-building) corals and </a:t>
            </a:r>
            <a:r>
              <a:rPr lang="en-US" sz="2400" b="1" dirty="0" err="1" smtClean="0"/>
              <a:t>corraline</a:t>
            </a:r>
            <a:r>
              <a:rPr lang="en-US" sz="2400" b="1" dirty="0" smtClean="0"/>
              <a:t> algae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Hermatypic</a:t>
            </a:r>
            <a:r>
              <a:rPr lang="en-US" sz="2400" dirty="0" smtClean="0"/>
              <a:t> corals require warmth, light, and the salinity of undiluted seawater</a:t>
            </a:r>
          </a:p>
          <a:p>
            <a:r>
              <a:rPr lang="en-US" sz="2400" dirty="0" smtClean="0"/>
              <a:t>These requirements limit coral reefs to shallow waters between 30 degrees north and 30 degrees south latitude</a:t>
            </a:r>
          </a:p>
          <a:p>
            <a:r>
              <a:rPr lang="en-US" sz="2400" dirty="0" smtClean="0"/>
              <a:t>Require light because they have mutualistic </a:t>
            </a:r>
            <a:r>
              <a:rPr lang="en-US" sz="2400" dirty="0" err="1" smtClean="0"/>
              <a:t>dinoflagellates</a:t>
            </a:r>
            <a:r>
              <a:rPr lang="en-US" sz="2400" dirty="0" smtClean="0"/>
              <a:t> (</a:t>
            </a:r>
            <a:r>
              <a:rPr lang="en-US" sz="2400" dirty="0" err="1" smtClean="0"/>
              <a:t>zooanthellae</a:t>
            </a:r>
            <a:r>
              <a:rPr lang="en-US" sz="2400" dirty="0" smtClean="0"/>
              <a:t>) which produce food for the corals by photosynthesis and fixation of carbon dioxide.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429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122" name="Picture 2" descr="C:\Users\RashSR\Desktop\coral-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838200"/>
            <a:ext cx="7518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146" name="Picture 2" descr="C:\Users\RashSR\Desktop\coral-reefs-are-hosed-6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6869"/>
            <a:ext cx="8229600" cy="546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6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u="sng" dirty="0" smtClean="0"/>
              <a:t>Types of Coral Reefs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Fringing Reefs </a:t>
            </a:r>
            <a:r>
              <a:rPr lang="en-US" sz="2400" dirty="0" smtClean="0"/>
              <a:t>– close to a landmass with either no lagoon or a narrow lagoon between reef and shore</a:t>
            </a:r>
            <a:endParaRPr lang="en-US" sz="2400" dirty="0"/>
          </a:p>
        </p:txBody>
      </p:sp>
      <p:pic>
        <p:nvPicPr>
          <p:cNvPr id="7170" name="Picture 2" descr="C:\Users\RashSR\Desktop\hb_fringing_re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8" y="2247446"/>
            <a:ext cx="3657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ashSR\Desktop\fringe_reef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64" y="3508828"/>
            <a:ext cx="469761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Barrier Reef</a:t>
            </a:r>
            <a:r>
              <a:rPr lang="en-US" sz="2400" dirty="0" smtClean="0"/>
              <a:t> – runs parallel to shore and has a wider and deeper lagoon</a:t>
            </a:r>
            <a:endParaRPr lang="en-US" sz="2400" b="1" dirty="0"/>
          </a:p>
        </p:txBody>
      </p:sp>
      <p:pic>
        <p:nvPicPr>
          <p:cNvPr id="8194" name="Picture 2" descr="C:\Users\RashSR\Desktop\great-barrier-reef-har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4876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RashSR\Desktop\spd1010_b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117952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8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Atolls</a:t>
            </a:r>
            <a:r>
              <a:rPr lang="en-US" sz="2400" dirty="0" smtClean="0"/>
              <a:t> – reefs that encircle a lagoon but not an island</a:t>
            </a:r>
            <a:endParaRPr lang="en-US" sz="2400" b="1" dirty="0"/>
          </a:p>
        </p:txBody>
      </p:sp>
      <p:pic>
        <p:nvPicPr>
          <p:cNvPr id="9219" name="Picture 3" descr="C:\Users\RashSR\Desktop\Lady-Musgrave-Island-coral-atoll-in-Capricorn-Bunker-group-Great-Barrier-Reef-Marine-Park-Queensland-Austra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9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u="sng" dirty="0" smtClean="0"/>
              <a:t>Form and Function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816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Dimorphism - </a:t>
            </a:r>
            <a:r>
              <a:rPr lang="en-US" sz="2400" dirty="0" smtClean="0"/>
              <a:t>all cnidarian forms fit into one of two morph-</a:t>
            </a:r>
            <a:r>
              <a:rPr lang="en-US" sz="2400" dirty="0" err="1" smtClean="0"/>
              <a:t>ological</a:t>
            </a:r>
            <a:r>
              <a:rPr lang="en-US" sz="2400" dirty="0" smtClean="0"/>
              <a:t> types: a polyp or a medusa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polyps </a:t>
            </a:r>
            <a:r>
              <a:rPr lang="en-US" sz="2400" dirty="0" smtClean="0"/>
              <a:t>(hydroid form) – sedentary or sessile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tubular bodies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mouth surrounded by tentacles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may reproduce asexually by budding or fission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 smtClean="0"/>
              <a:t>medusa </a:t>
            </a:r>
            <a:r>
              <a:rPr lang="en-US" sz="2400" dirty="0" smtClean="0"/>
              <a:t>(jellyfish form) – floating or free swimming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bell or umbrella shaped body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symmetry where body parts are arranged in fours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tentacles extend outward from the rim of the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   umbrella</a:t>
            </a:r>
          </a:p>
        </p:txBody>
      </p:sp>
    </p:spTree>
    <p:extLst>
      <p:ext uri="{BB962C8B-B14F-4D97-AF65-F5344CB8AC3E}">
        <p14:creationId xmlns:p14="http://schemas.microsoft.com/office/powerpoint/2010/main" val="40794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C:\Users\RashSR\Desktop\72139-035-550475B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257800" cy="36052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shSR\Desktop\Anemone_g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65171"/>
            <a:ext cx="35814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shSR\Desktop\imagesCATFEDQ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65172"/>
            <a:ext cx="3245304" cy="223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6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Life Cycles: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</a:t>
            </a:r>
            <a:endParaRPr lang="en-US" sz="2400" dirty="0"/>
          </a:p>
        </p:txBody>
      </p:sp>
      <p:pic>
        <p:nvPicPr>
          <p:cNvPr id="2050" name="Picture 2" descr="C:\Users\RashSR\Desktop\img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14371"/>
            <a:ext cx="7086600" cy="53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6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Cnidocytes</a:t>
            </a:r>
            <a:r>
              <a:rPr lang="en-US" sz="2400" b="1" dirty="0" smtClean="0"/>
              <a:t>: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modified interstitial cells that hold the nematocysts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used to inject a toxin for prey capture and defense </a:t>
            </a:r>
            <a:endParaRPr lang="en-US" sz="2400" dirty="0"/>
          </a:p>
        </p:txBody>
      </p:sp>
      <p:pic>
        <p:nvPicPr>
          <p:cNvPr id="3077" name="Picture 5" descr="C:\Users\RashSR\Desktop\nematocysts-glow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95524"/>
            <a:ext cx="4609780" cy="428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2" descr="33-05-HydraCnidocyte-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4" r="-6134"/>
          <a:stretch>
            <a:fillRect/>
          </a:stretch>
        </p:blipFill>
        <p:spPr bwMode="auto">
          <a:xfrm>
            <a:off x="457200" y="685800"/>
            <a:ext cx="8229600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9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Feeding: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dirty="0" smtClean="0"/>
              <a:t>- typically carnivorous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catch prey with tentacles and pass it through mouth and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into the </a:t>
            </a:r>
            <a:r>
              <a:rPr lang="en-US" sz="2400" dirty="0" err="1" smtClean="0"/>
              <a:t>gastrovascular</a:t>
            </a:r>
            <a:r>
              <a:rPr lang="en-US" sz="2400" dirty="0" smtClean="0"/>
              <a:t> cavity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20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1025</Words>
  <Application>Microsoft Macintosh PowerPoint</Application>
  <PresentationFormat>On-screen Show (4:3)</PresentationFormat>
  <Paragraphs>163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Phylum Cnidaria</vt:lpstr>
      <vt:lpstr>Characteristics of Phylum Cnidaria</vt:lpstr>
      <vt:lpstr>PowerPoint Presentation</vt:lpstr>
      <vt:lpstr>Form and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Hydrozoa</vt:lpstr>
      <vt:lpstr>PowerPoint Presentation</vt:lpstr>
      <vt:lpstr>PowerPoint Presentation</vt:lpstr>
      <vt:lpstr>Class Scyphozoa</vt:lpstr>
      <vt:lpstr>PowerPoint Presentation</vt:lpstr>
      <vt:lpstr>PowerPoint Presentation</vt:lpstr>
      <vt:lpstr>PowerPoint Presentation</vt:lpstr>
      <vt:lpstr>Class Staurozoa</vt:lpstr>
      <vt:lpstr>Class Cubozoa</vt:lpstr>
      <vt:lpstr>PowerPoint Presentation</vt:lpstr>
      <vt:lpstr>Class Anthozoa</vt:lpstr>
      <vt:lpstr>PowerPoint Presentation</vt:lpstr>
      <vt:lpstr>Sea Anemones</vt:lpstr>
      <vt:lpstr>Sea Anemones</vt:lpstr>
      <vt:lpstr>Polyps: Sea Anemones</vt:lpstr>
      <vt:lpstr>PowerPoint Presentation</vt:lpstr>
      <vt:lpstr>Hexacorallian Corals</vt:lpstr>
      <vt:lpstr>PowerPoint Presentation</vt:lpstr>
      <vt:lpstr>Tube Anemones and Thorny Corals</vt:lpstr>
      <vt:lpstr>Octocorallian Corals</vt:lpstr>
      <vt:lpstr>PowerPoint Presentation</vt:lpstr>
      <vt:lpstr>Coral Reefs</vt:lpstr>
      <vt:lpstr>PowerPoint Presentation</vt:lpstr>
      <vt:lpstr>PowerPoint Presentation</vt:lpstr>
      <vt:lpstr>Types of Coral Reefs</vt:lpstr>
      <vt:lpstr>PowerPoint Presentation</vt:lpstr>
      <vt:lpstr>PowerPoint Presentation</vt:lpstr>
    </vt:vector>
  </TitlesOfParts>
  <Company>Clark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Cnidaria</dc:title>
  <dc:creator>LocalAdmin;Ch.13</dc:creator>
  <cp:lastModifiedBy>CCSD</cp:lastModifiedBy>
  <cp:revision>32</cp:revision>
  <dcterms:created xsi:type="dcterms:W3CDTF">2014-06-28T21:30:47Z</dcterms:created>
  <dcterms:modified xsi:type="dcterms:W3CDTF">2015-01-27T15:25:09Z</dcterms:modified>
</cp:coreProperties>
</file>