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9" r:id="rId24"/>
    <p:sldId id="280" r:id="rId25"/>
    <p:sldId id="281" r:id="rId26"/>
    <p:sldId id="282" r:id="rId27"/>
    <p:sldId id="283" r:id="rId28"/>
    <p:sldId id="295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2/19/15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94B9A71-77CD-A040-BB65-5387CD020CB3}" type="datetimeFigureOut">
              <a:rPr lang="en-US" smtClean="0"/>
              <a:t>2/19/15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1A4FF25-6571-7647-88DF-85FFC28A27E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Relationship Id="rId3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</a:rPr>
              <a:t>Phylum Mollusca</a:t>
            </a:r>
            <a:endParaRPr lang="en-US" sz="7200" dirty="0">
              <a:solidFill>
                <a:schemeClr val="accent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6" y="184935"/>
            <a:ext cx="5104488" cy="986319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FA8716"/>
                </a:solidFill>
              </a:rPr>
              <a:t>Molluscan</a:t>
            </a:r>
            <a:r>
              <a:rPr lang="en-US" sz="3600" dirty="0" smtClean="0">
                <a:solidFill>
                  <a:srgbClr val="FA8716"/>
                </a:solidFill>
              </a:rPr>
              <a:t> Larval Stages</a:t>
            </a:r>
            <a:endParaRPr lang="en-US" sz="36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8242" y="1282215"/>
            <a:ext cx="4635960" cy="5312260"/>
          </a:xfrm>
        </p:spPr>
        <p:txBody>
          <a:bodyPr/>
          <a:lstStyle/>
          <a:p>
            <a:r>
              <a:rPr lang="en-US" dirty="0" smtClean="0"/>
              <a:t>Most </a:t>
            </a:r>
            <a:r>
              <a:rPr lang="en-US" dirty="0" err="1" smtClean="0"/>
              <a:t>molluscs</a:t>
            </a:r>
            <a:r>
              <a:rPr lang="en-US" dirty="0" smtClean="0"/>
              <a:t> produce a free-swimming ciliated larvae called the </a:t>
            </a:r>
            <a:r>
              <a:rPr lang="en-US" dirty="0" err="1" smtClean="0">
                <a:solidFill>
                  <a:srgbClr val="FA8716"/>
                </a:solidFill>
              </a:rPr>
              <a:t>trocophore</a:t>
            </a:r>
            <a:r>
              <a:rPr lang="en-US" dirty="0" smtClean="0">
                <a:solidFill>
                  <a:srgbClr val="FA8716"/>
                </a:solidFill>
              </a:rPr>
              <a:t> larvae</a:t>
            </a:r>
            <a:endParaRPr lang="en-US" dirty="0" smtClean="0"/>
          </a:p>
          <a:p>
            <a:endParaRPr lang="en-US" dirty="0">
              <a:solidFill>
                <a:srgbClr val="FA8716"/>
              </a:solidFill>
            </a:endParaRPr>
          </a:p>
          <a:p>
            <a:endParaRPr lang="en-US" dirty="0" smtClean="0">
              <a:solidFill>
                <a:srgbClr val="FA8716"/>
              </a:solidFill>
            </a:endParaRPr>
          </a:p>
          <a:p>
            <a:endParaRPr lang="en-US" dirty="0">
              <a:solidFill>
                <a:srgbClr val="FA8716"/>
              </a:solidFill>
            </a:endParaRPr>
          </a:p>
          <a:p>
            <a:endParaRPr lang="en-US" dirty="0" smtClean="0">
              <a:solidFill>
                <a:srgbClr val="FA8716"/>
              </a:solidFill>
            </a:endParaRPr>
          </a:p>
          <a:p>
            <a:endParaRPr lang="en-US" dirty="0">
              <a:solidFill>
                <a:srgbClr val="FA8716"/>
              </a:solidFill>
            </a:endParaRPr>
          </a:p>
          <a:p>
            <a:endParaRPr lang="en-US" dirty="0" smtClean="0">
              <a:solidFill>
                <a:srgbClr val="FA8716"/>
              </a:solidFill>
            </a:endParaRPr>
          </a:p>
          <a:p>
            <a:pPr marL="45720" indent="0">
              <a:buNone/>
            </a:pPr>
            <a:endParaRPr lang="en-US" dirty="0" smtClean="0">
              <a:solidFill>
                <a:srgbClr val="FA8716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In some </a:t>
            </a:r>
            <a:r>
              <a:rPr lang="en-US" dirty="0" err="1" smtClean="0">
                <a:solidFill>
                  <a:srgbClr val="FFFFFF"/>
                </a:solidFill>
              </a:rPr>
              <a:t>molluscs</a:t>
            </a:r>
            <a:r>
              <a:rPr lang="en-US" dirty="0" smtClean="0">
                <a:solidFill>
                  <a:srgbClr val="FFFFFF"/>
                </a:solidFill>
              </a:rPr>
              <a:t> the </a:t>
            </a:r>
            <a:r>
              <a:rPr lang="en-US" dirty="0" err="1" smtClean="0">
                <a:solidFill>
                  <a:srgbClr val="FFFFFF"/>
                </a:solidFill>
              </a:rPr>
              <a:t>trocophore</a:t>
            </a:r>
            <a:r>
              <a:rPr lang="en-US" dirty="0" smtClean="0">
                <a:solidFill>
                  <a:srgbClr val="FFFFFF"/>
                </a:solidFill>
              </a:rPr>
              <a:t> develops into the adult, but in other </a:t>
            </a:r>
            <a:r>
              <a:rPr lang="en-US" dirty="0" err="1" smtClean="0">
                <a:solidFill>
                  <a:srgbClr val="FFFFFF"/>
                </a:solidFill>
              </a:rPr>
              <a:t>molluscs</a:t>
            </a:r>
            <a:r>
              <a:rPr lang="en-US" dirty="0" smtClean="0">
                <a:solidFill>
                  <a:srgbClr val="FFFFFF"/>
                </a:solidFill>
              </a:rPr>
              <a:t> (e.g. gastropods) there is a second larval stage called the </a:t>
            </a:r>
            <a:r>
              <a:rPr lang="en-US" dirty="0" smtClean="0">
                <a:solidFill>
                  <a:schemeClr val="accent3"/>
                </a:solidFill>
              </a:rPr>
              <a:t>veliger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rochphore.jpg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1" b="13621"/>
          <a:stretch>
            <a:fillRect/>
          </a:stretch>
        </p:blipFill>
        <p:spPr bwMode="auto">
          <a:xfrm>
            <a:off x="5190796" y="184935"/>
            <a:ext cx="3057092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eliger.jpg.jpg 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9934"/>
            <a:ext cx="3623514" cy="262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rochophore2.jpg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87" y="2444051"/>
            <a:ext cx="22923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965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135620"/>
            <a:ext cx="8081644" cy="9986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4" descr="Lifecycleresiz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28" r="-18828"/>
          <a:stretch>
            <a:fillRect/>
          </a:stretch>
        </p:blipFill>
        <p:spPr bwMode="auto">
          <a:xfrm>
            <a:off x="-641143" y="1282700"/>
            <a:ext cx="10134997" cy="54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96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solidFill>
                  <a:schemeClr val="accent3"/>
                </a:solidFill>
              </a:rPr>
              <a:t>Molluscan</a:t>
            </a:r>
            <a:r>
              <a:rPr lang="en-US" sz="6000" dirty="0" smtClean="0">
                <a:solidFill>
                  <a:schemeClr val="accent3"/>
                </a:solidFill>
              </a:rPr>
              <a:t> Diversity</a:t>
            </a:r>
            <a:endParaRPr lang="en-US" sz="6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3" y="221923"/>
            <a:ext cx="7970677" cy="924673"/>
          </a:xfrm>
        </p:spPr>
        <p:txBody>
          <a:bodyPr/>
          <a:lstStyle/>
          <a:p>
            <a:r>
              <a:rPr lang="en-US" dirty="0" err="1" smtClean="0">
                <a:solidFill>
                  <a:srgbClr val="FA8716"/>
                </a:solidFill>
              </a:rPr>
              <a:t>Mollusc</a:t>
            </a:r>
            <a:r>
              <a:rPr lang="en-US" dirty="0" smtClean="0">
                <a:solidFill>
                  <a:srgbClr val="FA8716"/>
                </a:solidFill>
              </a:rPr>
              <a:t> Phylogeny</a:t>
            </a:r>
            <a:endParaRPr lang="en-US" dirty="0">
              <a:solidFill>
                <a:srgbClr val="FA8716"/>
              </a:solidFill>
            </a:endParaRPr>
          </a:p>
        </p:txBody>
      </p:sp>
      <p:pic>
        <p:nvPicPr>
          <p:cNvPr id="4" name="Content Placeholder 3" descr="16_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07" r="-32007"/>
          <a:stretch>
            <a:fillRect/>
          </a:stretch>
        </p:blipFill>
        <p:spPr bwMode="auto">
          <a:xfrm>
            <a:off x="-604154" y="1393176"/>
            <a:ext cx="10554207" cy="52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0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94" y="246581"/>
            <a:ext cx="7983006" cy="924673"/>
          </a:xfrm>
        </p:spPr>
        <p:txBody>
          <a:bodyPr/>
          <a:lstStyle/>
          <a:p>
            <a:r>
              <a:rPr lang="en-US" dirty="0" smtClean="0">
                <a:solidFill>
                  <a:srgbClr val="FA8716"/>
                </a:solidFill>
              </a:rPr>
              <a:t>Class </a:t>
            </a:r>
            <a:r>
              <a:rPr lang="en-US" dirty="0" err="1" smtClean="0">
                <a:solidFill>
                  <a:srgbClr val="FA8716"/>
                </a:solidFill>
              </a:rPr>
              <a:t>Polyplacophora</a:t>
            </a:r>
            <a:r>
              <a:rPr lang="en-US" dirty="0" smtClean="0">
                <a:solidFill>
                  <a:srgbClr val="FA8716"/>
                </a:solidFill>
              </a:rPr>
              <a:t> (</a:t>
            </a:r>
            <a:r>
              <a:rPr lang="en-US" dirty="0" err="1" smtClean="0">
                <a:solidFill>
                  <a:srgbClr val="FA8716"/>
                </a:solidFill>
              </a:rPr>
              <a:t>Chitons</a:t>
            </a:r>
            <a:r>
              <a:rPr lang="en-US" dirty="0" smtClean="0">
                <a:solidFill>
                  <a:srgbClr val="FA8716"/>
                </a:solidFill>
              </a:rPr>
              <a:t>)</a:t>
            </a:r>
            <a:endParaRPr lang="en-US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6594" y="1319201"/>
            <a:ext cx="7336160" cy="5338452"/>
          </a:xfrm>
        </p:spPr>
        <p:txBody>
          <a:bodyPr/>
          <a:lstStyle/>
          <a:p>
            <a:r>
              <a:rPr lang="en-US" dirty="0" smtClean="0"/>
              <a:t>Common on the rocky surfaces of the intertidal zone</a:t>
            </a:r>
          </a:p>
          <a:p>
            <a:r>
              <a:rPr lang="en-US" dirty="0" smtClean="0"/>
              <a:t>Head is poorly developed; ventral surface occupied by a broad, flattened foot.</a:t>
            </a:r>
          </a:p>
          <a:p>
            <a:r>
              <a:rPr lang="en-US" dirty="0" smtClean="0"/>
              <a:t>Has a dorsal shell composed of 8 overlapping plates, arranged linearly along the anterior-posterior axis.</a:t>
            </a:r>
          </a:p>
          <a:p>
            <a:r>
              <a:rPr lang="en-US" dirty="0" smtClean="0"/>
              <a:t>Lateral margins of the plates are overgrown to varying degrees by the </a:t>
            </a:r>
            <a:r>
              <a:rPr lang="en-US" dirty="0" smtClean="0">
                <a:solidFill>
                  <a:srgbClr val="FA8716"/>
                </a:solidFill>
              </a:rPr>
              <a:t>girdle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Mantle cavity is limited to two lateral troughs between the foot and the mantle edge = </a:t>
            </a:r>
            <a:r>
              <a:rPr lang="en-US" dirty="0" err="1" smtClean="0">
                <a:solidFill>
                  <a:schemeClr val="accent3"/>
                </a:solidFill>
              </a:rPr>
              <a:t>pallial</a:t>
            </a:r>
            <a:r>
              <a:rPr lang="en-US" dirty="0" smtClean="0">
                <a:solidFill>
                  <a:schemeClr val="accent3"/>
                </a:solidFill>
              </a:rPr>
              <a:t> grooves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Within the grooves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lie many </a:t>
            </a:r>
            <a:r>
              <a:rPr lang="en-US" dirty="0" err="1" smtClean="0"/>
              <a:t>bipectinate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gills</a:t>
            </a:r>
            <a:endParaRPr lang="en-US" dirty="0"/>
          </a:p>
        </p:txBody>
      </p:sp>
      <p:pic>
        <p:nvPicPr>
          <p:cNvPr id="5" name="Picture 3" descr="&#10;chiton.jpg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0" r="-1780"/>
          <a:stretch>
            <a:fillRect/>
          </a:stretch>
        </p:blipFill>
        <p:spPr bwMode="auto">
          <a:xfrm>
            <a:off x="3859190" y="4442690"/>
            <a:ext cx="4759257" cy="221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7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7265"/>
            <a:ext cx="7315200" cy="9863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19473" b="-19473"/>
          <a:stretch>
            <a:fillRect/>
          </a:stretch>
        </p:blipFill>
        <p:spPr>
          <a:xfrm>
            <a:off x="147638" y="295896"/>
            <a:ext cx="3896498" cy="4105553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6421" r="16421"/>
          <a:stretch>
            <a:fillRect/>
          </a:stretch>
        </p:blipFill>
        <p:spPr>
          <a:xfrm>
            <a:off x="4389366" y="604839"/>
            <a:ext cx="3783659" cy="41788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21" y="4058777"/>
            <a:ext cx="3175000" cy="246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530" y="4879215"/>
            <a:ext cx="2490430" cy="1867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094" y="4879215"/>
            <a:ext cx="2609647" cy="18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16" y="172607"/>
            <a:ext cx="8075272" cy="912344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accent3"/>
                </a:solidFill>
              </a:rPr>
              <a:t>Class </a:t>
            </a:r>
            <a:r>
              <a:rPr lang="en-US" sz="3600" u="sng" dirty="0" err="1" smtClean="0">
                <a:solidFill>
                  <a:schemeClr val="accent3"/>
                </a:solidFill>
              </a:rPr>
              <a:t>Gastropoda</a:t>
            </a:r>
            <a:endParaRPr lang="en-US" sz="3600" u="sng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5911" y="1269885"/>
            <a:ext cx="8458163" cy="5307127"/>
          </a:xfrm>
        </p:spPr>
        <p:txBody>
          <a:bodyPr/>
          <a:lstStyle/>
          <a:p>
            <a:r>
              <a:rPr lang="en-US" dirty="0" smtClean="0"/>
              <a:t>Three evolutionary innovations occurred among the gastropods: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-changes in the shell, increased development of the head, and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the embryonic process of torsion</a:t>
            </a:r>
          </a:p>
          <a:p>
            <a:pPr marL="45720" indent="0">
              <a:buNone/>
            </a:pPr>
            <a:endParaRPr lang="en-US" dirty="0"/>
          </a:p>
          <a:p>
            <a:pPr marL="502920" indent="-457200">
              <a:buAutoNum type="arabicPeriod"/>
            </a:pPr>
            <a:r>
              <a:rPr lang="en-US" dirty="0" smtClean="0">
                <a:solidFill>
                  <a:srgbClr val="FA8716"/>
                </a:solidFill>
              </a:rPr>
              <a:t>Changes in the shell </a:t>
            </a:r>
            <a:r>
              <a:rPr lang="en-US" dirty="0" smtClean="0"/>
              <a:t>- bilaterally symmetrical </a:t>
            </a:r>
            <a:r>
              <a:rPr lang="en-US" dirty="0" smtClean="0">
                <a:sym typeface="Wingdings"/>
              </a:rPr>
              <a:t> asymmetrical</a:t>
            </a:r>
          </a:p>
          <a:p>
            <a:pPr marL="502920" indent="-457200">
              <a:buAutoNum type="arabicPeriod"/>
            </a:pPr>
            <a:r>
              <a:rPr lang="en-US" dirty="0" smtClean="0">
                <a:solidFill>
                  <a:srgbClr val="FA8716"/>
                </a:solidFill>
                <a:sym typeface="Wingdings"/>
              </a:rPr>
              <a:t>Increased development of the head</a:t>
            </a:r>
            <a:r>
              <a:rPr lang="en-US" dirty="0" smtClean="0">
                <a:sym typeface="Wingdings"/>
              </a:rPr>
              <a:t>:</a:t>
            </a:r>
          </a:p>
          <a:p>
            <a:pPr marL="4572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- the head bears 2 pairs of tentacles, with the eyespots at the</a:t>
            </a:r>
          </a:p>
          <a:p>
            <a:pPr marL="45720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base of one pair</a:t>
            </a:r>
          </a:p>
          <a:p>
            <a:pPr marL="45720" indent="0">
              <a:buNone/>
            </a:pPr>
            <a:r>
              <a:rPr lang="en-US" dirty="0" smtClean="0">
                <a:sym typeface="Wingdings"/>
              </a:rPr>
              <a:t>                                                                                                </a:t>
            </a:r>
            <a:r>
              <a:rPr lang="en-US" dirty="0" smtClean="0">
                <a:solidFill>
                  <a:srgbClr val="FA8716"/>
                </a:solidFill>
                <a:sym typeface="Wingdings"/>
              </a:rPr>
              <a:t>eyespots</a:t>
            </a:r>
          </a:p>
          <a:p>
            <a:pPr marL="45720" indent="0">
              <a:buNone/>
            </a:pPr>
            <a:r>
              <a:rPr lang="en-US" dirty="0">
                <a:solidFill>
                  <a:srgbClr val="FA8716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A8716"/>
                </a:solidFill>
                <a:sym typeface="Wingdings"/>
              </a:rPr>
              <a:t>                         </a:t>
            </a:r>
          </a:p>
          <a:p>
            <a:pPr marL="45720" indent="0">
              <a:buNone/>
            </a:pPr>
            <a:r>
              <a:rPr lang="en-US" dirty="0">
                <a:solidFill>
                  <a:srgbClr val="FA8716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A8716"/>
                </a:solidFill>
                <a:sym typeface="Wingdings"/>
              </a:rPr>
              <a:t>                                                                                               tentacles</a:t>
            </a:r>
            <a:endParaRPr lang="en-US" dirty="0">
              <a:sym typeface="Wingdings"/>
            </a:endParaRPr>
          </a:p>
          <a:p>
            <a:pPr marL="45720" indent="0">
              <a:buNone/>
            </a:pPr>
            <a:endParaRPr lang="en-US" dirty="0" smtClean="0">
              <a:sym typeface="Wingdings"/>
            </a:endParaRP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5" name="Picture 3" descr=" snail.jpg 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42" r="-24942"/>
          <a:stretch>
            <a:fillRect/>
          </a:stretch>
        </p:blipFill>
        <p:spPr bwMode="auto">
          <a:xfrm>
            <a:off x="2194683" y="3937000"/>
            <a:ext cx="5042839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338752" y="4438436"/>
            <a:ext cx="1750815" cy="1171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38752" y="5153517"/>
            <a:ext cx="1750815" cy="665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85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26" y="123291"/>
            <a:ext cx="8093974" cy="16027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1934" y="493159"/>
            <a:ext cx="8007666" cy="302060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>
                <a:solidFill>
                  <a:srgbClr val="FA8716"/>
                </a:solidFill>
              </a:rPr>
              <a:t>3. The Embryonic Process Known as Torsion</a:t>
            </a:r>
            <a:endParaRPr lang="en-US" dirty="0" smtClean="0"/>
          </a:p>
          <a:p>
            <a:pPr marL="45720" indent="0">
              <a:buNone/>
            </a:pPr>
            <a:r>
              <a:rPr lang="en-US" dirty="0">
                <a:solidFill>
                  <a:srgbClr val="FA8716"/>
                </a:solidFill>
              </a:rPr>
              <a:t> </a:t>
            </a:r>
            <a:r>
              <a:rPr lang="en-US" dirty="0" smtClean="0">
                <a:solidFill>
                  <a:srgbClr val="FA8716"/>
                </a:solidFill>
              </a:rPr>
              <a:t>    </a:t>
            </a:r>
            <a:r>
              <a:rPr lang="en-US" dirty="0" smtClean="0">
                <a:solidFill>
                  <a:srgbClr val="FFFFFF"/>
                </a:solidFill>
              </a:rPr>
              <a:t>- During embryonic development, 1 side of the visceral mass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grows at a much faster rate than the other.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- Causes the visceral mass to rotate 180 degrees relative to the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head-foot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- Advantages: head retracted first; gills receive water currents; the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</a:t>
            </a:r>
            <a:r>
              <a:rPr lang="en-US" dirty="0" err="1" smtClean="0">
                <a:solidFill>
                  <a:schemeClr val="accent3"/>
                </a:solidFill>
              </a:rPr>
              <a:t>osphradium</a:t>
            </a:r>
            <a:r>
              <a:rPr lang="en-US" dirty="0" smtClean="0">
                <a:solidFill>
                  <a:srgbClr val="FFFFFF"/>
                </a:solidFill>
              </a:rPr>
              <a:t> is now directed anterior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- Disadvantages: may cause </a:t>
            </a:r>
            <a:r>
              <a:rPr lang="en-US" dirty="0" smtClean="0">
                <a:solidFill>
                  <a:srgbClr val="FA8716"/>
                </a:solidFill>
              </a:rPr>
              <a:t>fouling</a:t>
            </a:r>
          </a:p>
          <a:p>
            <a:pPr marL="4572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45720" indent="0">
              <a:buNone/>
            </a:pPr>
            <a:endParaRPr lang="en-US" dirty="0">
              <a:solidFill>
                <a:srgbClr val="FA8716"/>
              </a:solidFill>
            </a:endParaRPr>
          </a:p>
        </p:txBody>
      </p:sp>
      <p:pic>
        <p:nvPicPr>
          <p:cNvPr id="5" name="Picture 5" descr="torsion.jpg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86" r="-16486"/>
          <a:stretch>
            <a:fillRect/>
          </a:stretch>
        </p:blipFill>
        <p:spPr bwMode="auto">
          <a:xfrm>
            <a:off x="222250" y="3513763"/>
            <a:ext cx="8026400" cy="313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07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6" y="160278"/>
            <a:ext cx="8069314" cy="9986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Adaptations to Avoid Fouling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286" y="1294544"/>
            <a:ext cx="4320274" cy="5289136"/>
          </a:xfrm>
        </p:spPr>
        <p:txBody>
          <a:bodyPr/>
          <a:lstStyle/>
          <a:p>
            <a:r>
              <a:rPr lang="en-US" dirty="0" smtClean="0"/>
              <a:t>Improved separation of </a:t>
            </a:r>
            <a:r>
              <a:rPr lang="en-US" dirty="0" err="1" smtClean="0"/>
              <a:t>inhalent</a:t>
            </a:r>
            <a:r>
              <a:rPr lang="en-US" dirty="0" smtClean="0"/>
              <a:t> and exhalent water flow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In some of the more primitive gastropods (keyhole limpets), the shell contains a hole at the top through which the exhalent water stream exits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In the more advanced gastropods, water is brought into the mantle cavity on the left side, passes over a single gill, and exits the right side</a:t>
            </a:r>
            <a:endParaRPr lang="en-US" dirty="0"/>
          </a:p>
        </p:txBody>
      </p:sp>
      <p:pic>
        <p:nvPicPr>
          <p:cNvPr id="5" name="Picture 3" descr="gill-evolve.jpg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3" b="-5173"/>
          <a:stretch>
            <a:fillRect/>
          </a:stretch>
        </p:blipFill>
        <p:spPr bwMode="auto">
          <a:xfrm>
            <a:off x="4792505" y="961661"/>
            <a:ext cx="3782098" cy="578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2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16" y="160278"/>
            <a:ext cx="8056984" cy="102330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Shell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2616" y="1183584"/>
            <a:ext cx="3008442" cy="5424754"/>
          </a:xfrm>
        </p:spPr>
        <p:txBody>
          <a:bodyPr/>
          <a:lstStyle/>
          <a:p>
            <a:r>
              <a:rPr lang="en-US" dirty="0" smtClean="0"/>
              <a:t>Most have a single spiraled shell and can move the entire head and foot into this shell for protection.</a:t>
            </a:r>
          </a:p>
          <a:p>
            <a:endParaRPr lang="en-US" dirty="0"/>
          </a:p>
          <a:p>
            <a:r>
              <a:rPr lang="en-US" dirty="0" smtClean="0"/>
              <a:t>Also, many gastropods have a hardened plate called the </a:t>
            </a:r>
            <a:r>
              <a:rPr lang="en-US" dirty="0" smtClean="0">
                <a:solidFill>
                  <a:srgbClr val="FA8716"/>
                </a:solidFill>
              </a:rPr>
              <a:t>operculum</a:t>
            </a:r>
            <a:r>
              <a:rPr lang="en-US" dirty="0" smtClean="0"/>
              <a:t> on the back of the foot that plugs the shell aperture when the body is withdrawn.</a:t>
            </a:r>
          </a:p>
        </p:txBody>
      </p:sp>
      <p:pic>
        <p:nvPicPr>
          <p:cNvPr id="5" name="Picture 3" descr="shellanatomy.jpg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3" r="-5833"/>
          <a:stretch>
            <a:fillRect/>
          </a:stretch>
        </p:blipFill>
        <p:spPr bwMode="auto">
          <a:xfrm>
            <a:off x="2946794" y="900017"/>
            <a:ext cx="3156398" cy="57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operculm.jpg.jpg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00017"/>
            <a:ext cx="2919413" cy="570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01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83" y="197265"/>
            <a:ext cx="7946017" cy="973989"/>
          </a:xfrm>
        </p:spPr>
        <p:txBody>
          <a:bodyPr/>
          <a:lstStyle/>
          <a:p>
            <a:r>
              <a:rPr lang="en-US" dirty="0" smtClean="0">
                <a:solidFill>
                  <a:srgbClr val="FA8716"/>
                </a:solidFill>
              </a:rPr>
              <a:t>Introduction</a:t>
            </a:r>
            <a:endParaRPr lang="en-US" dirty="0">
              <a:solidFill>
                <a:srgbClr val="FA8716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2219" y="1282215"/>
            <a:ext cx="8334865" cy="5264478"/>
          </a:xfrm>
        </p:spPr>
        <p:txBody>
          <a:bodyPr/>
          <a:lstStyle/>
          <a:p>
            <a:r>
              <a:rPr lang="en-US" dirty="0" smtClean="0"/>
              <a:t>Includes animals such as </a:t>
            </a:r>
            <a:r>
              <a:rPr lang="en-US" dirty="0" err="1" smtClean="0"/>
              <a:t>chitons</a:t>
            </a:r>
            <a:r>
              <a:rPr lang="en-US" dirty="0" smtClean="0"/>
              <a:t>, tusk shells, snails, slugs, </a:t>
            </a:r>
            <a:r>
              <a:rPr lang="en-US" dirty="0" err="1" smtClean="0"/>
              <a:t>nudibranchs</a:t>
            </a:r>
            <a:r>
              <a:rPr lang="en-US" dirty="0" smtClean="0"/>
              <a:t>, clams, mussels, oysters, squid, and octopus.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Most are marine, but many are freshwater and some live on land.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Despite the diversity of form and function among the </a:t>
            </a:r>
            <a:r>
              <a:rPr lang="en-US" dirty="0" err="1" smtClean="0"/>
              <a:t>molluscs</a:t>
            </a:r>
            <a:r>
              <a:rPr lang="en-US" dirty="0" smtClean="0"/>
              <a:t>, all members of this group have the same body plan.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This is often indicated by presenting a </a:t>
            </a:r>
            <a:r>
              <a:rPr lang="en-US" dirty="0" smtClean="0">
                <a:solidFill>
                  <a:srgbClr val="FA8716"/>
                </a:solidFill>
              </a:rPr>
              <a:t>hypothetical ancestral </a:t>
            </a:r>
            <a:r>
              <a:rPr lang="en-US" dirty="0" err="1" smtClean="0">
                <a:solidFill>
                  <a:srgbClr val="FA8716"/>
                </a:solidFill>
              </a:rPr>
              <a:t>mollusc</a:t>
            </a:r>
            <a:r>
              <a:rPr lang="en-US" dirty="0" smtClean="0">
                <a:solidFill>
                  <a:srgbClr val="FA8716"/>
                </a:solidFill>
              </a:rPr>
              <a:t> (HAM)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HAM is a hypothetical primitive ancestor that has characteristics that appear among most members of the </a:t>
            </a:r>
            <a:r>
              <a:rPr lang="en-US" dirty="0" err="1" smtClean="0"/>
              <a:t>mollusca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6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5" y="160278"/>
            <a:ext cx="8044655" cy="9986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Nutrition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4945" y="1294544"/>
            <a:ext cx="8044655" cy="1886335"/>
          </a:xfrm>
        </p:spPr>
        <p:txBody>
          <a:bodyPr/>
          <a:lstStyle/>
          <a:p>
            <a:r>
              <a:rPr lang="en-US" dirty="0" smtClean="0"/>
              <a:t>Many gastropods are herbivores and use their radula to scrape algae from surfaces of rocks.</a:t>
            </a:r>
          </a:p>
          <a:p>
            <a:r>
              <a:rPr lang="en-US" dirty="0" smtClean="0"/>
              <a:t>Some gastropods are active predators and in these the radula is often highly modified, e.g., as a drill (oyster drills) or harpoon (venomous gastropods) </a:t>
            </a:r>
            <a:endParaRPr lang="en-US" dirty="0"/>
          </a:p>
        </p:txBody>
      </p:sp>
      <p:pic>
        <p:nvPicPr>
          <p:cNvPr id="5" name="Picture 1027" descr="cone.jpg  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45" r="-26045"/>
          <a:stretch>
            <a:fillRect/>
          </a:stretch>
        </p:blipFill>
        <p:spPr bwMode="auto">
          <a:xfrm>
            <a:off x="887737" y="3070224"/>
            <a:ext cx="6879962" cy="36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30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4" y="209593"/>
            <a:ext cx="8007666" cy="961661"/>
          </a:xfrm>
        </p:spPr>
        <p:txBody>
          <a:bodyPr/>
          <a:lstStyle/>
          <a:p>
            <a:r>
              <a:rPr lang="en-US" dirty="0" smtClean="0">
                <a:solidFill>
                  <a:srgbClr val="FA8716"/>
                </a:solidFill>
              </a:rPr>
              <a:t>Killer Cone Snails</a:t>
            </a:r>
            <a:endParaRPr lang="en-US" dirty="0">
              <a:solidFill>
                <a:srgbClr val="FA8716"/>
              </a:solidFill>
            </a:endParaRPr>
          </a:p>
        </p:txBody>
      </p:sp>
      <p:pic>
        <p:nvPicPr>
          <p:cNvPr id="6" name="Killer Cone Snail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166" y="1356190"/>
            <a:ext cx="7429916" cy="4952536"/>
          </a:xfrm>
        </p:spPr>
      </p:pic>
    </p:spTree>
    <p:extLst>
      <p:ext uri="{BB962C8B-B14F-4D97-AF65-F5344CB8AC3E}">
        <p14:creationId xmlns:p14="http://schemas.microsoft.com/office/powerpoint/2010/main" val="113982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75" y="172607"/>
            <a:ext cx="8032325" cy="101097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Respiration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7275" y="1343860"/>
            <a:ext cx="8704755" cy="5289135"/>
          </a:xfrm>
        </p:spPr>
        <p:txBody>
          <a:bodyPr/>
          <a:lstStyle/>
          <a:p>
            <a:r>
              <a:rPr lang="en-US" dirty="0" smtClean="0"/>
              <a:t>Aquatic gastropods possess gills for respiration</a:t>
            </a:r>
          </a:p>
          <a:p>
            <a:endParaRPr lang="en-US" dirty="0"/>
          </a:p>
          <a:p>
            <a:r>
              <a:rPr lang="en-US" dirty="0" smtClean="0"/>
              <a:t>Terrestrial gastropods obtain oxygen via a well vascularized mantle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>
                <a:solidFill>
                  <a:schemeClr val="accent3"/>
                </a:solidFill>
              </a:rPr>
              <a:t>Gills                                                                                          Vascularized          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                                                                                                    mantle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3" descr="opistho.jpg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38" r="-122338"/>
          <a:stretch>
            <a:fillRect/>
          </a:stretch>
        </p:blipFill>
        <p:spPr bwMode="auto">
          <a:xfrm>
            <a:off x="-579495" y="2613025"/>
            <a:ext cx="6411434" cy="369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&#10;pulmonate.jpg   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5" y="2613025"/>
            <a:ext cx="2510198" cy="361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949385" y="4758990"/>
            <a:ext cx="1861782" cy="443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004555" y="4154869"/>
            <a:ext cx="1048023" cy="10479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61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94" y="184935"/>
            <a:ext cx="7983006" cy="71508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Subclass </a:t>
            </a:r>
            <a:r>
              <a:rPr lang="en-US" sz="3200" dirty="0" err="1" smtClean="0">
                <a:solidFill>
                  <a:schemeClr val="accent3"/>
                </a:solidFill>
              </a:rPr>
              <a:t>Prosobranchia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5231" y="986319"/>
            <a:ext cx="8075941" cy="5720651"/>
          </a:xfrm>
        </p:spPr>
        <p:txBody>
          <a:bodyPr>
            <a:normAutofit/>
          </a:bodyPr>
          <a:lstStyle/>
          <a:p>
            <a:r>
              <a:rPr lang="en-US" dirty="0" smtClean="0"/>
              <a:t>Shelled marine gastropods</a:t>
            </a:r>
          </a:p>
          <a:p>
            <a:r>
              <a:rPr lang="en-US" dirty="0" smtClean="0"/>
              <a:t>                                     </a:t>
            </a:r>
            <a:r>
              <a:rPr lang="en-US" sz="1600" i="1" dirty="0" err="1" smtClean="0"/>
              <a:t>Conus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geographus</a:t>
            </a:r>
            <a:endParaRPr lang="en-US" sz="1600" i="1" dirty="0" smtClean="0"/>
          </a:p>
          <a:p>
            <a:r>
              <a:rPr lang="en-US" sz="1600" i="1" dirty="0"/>
              <a:t> </a:t>
            </a:r>
            <a:r>
              <a:rPr lang="en-US" sz="1600" i="1" dirty="0" smtClean="0"/>
              <a:t>                                               “Geography Cone”</a:t>
            </a:r>
            <a:endParaRPr lang="en-US" dirty="0" smtClean="0"/>
          </a:p>
          <a:p>
            <a:r>
              <a:rPr lang="en-US" sz="1600" i="1" dirty="0"/>
              <a:t> </a:t>
            </a:r>
            <a:endParaRPr lang="en-US" sz="1600" i="1" dirty="0" smtClean="0"/>
          </a:p>
          <a:p>
            <a:endParaRPr lang="en-US" sz="1600" i="1" dirty="0"/>
          </a:p>
          <a:p>
            <a:endParaRPr lang="en-US" sz="1600" i="1" dirty="0" smtClean="0"/>
          </a:p>
          <a:p>
            <a:r>
              <a:rPr lang="en-US" sz="1600" i="1" dirty="0"/>
              <a:t> </a:t>
            </a:r>
            <a:r>
              <a:rPr lang="en-US" sz="1600" i="1" dirty="0" smtClean="0"/>
              <a:t>                                                                </a:t>
            </a:r>
            <a:r>
              <a:rPr lang="en-US" sz="1600" i="1" dirty="0" err="1" smtClean="0"/>
              <a:t>Lobatus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gigas</a:t>
            </a:r>
            <a:endParaRPr lang="en-US" dirty="0" smtClean="0"/>
          </a:p>
          <a:p>
            <a:r>
              <a:rPr lang="en-US" sz="1600" dirty="0" smtClean="0"/>
              <a:t>                                                               “Queen Conch”</a:t>
            </a:r>
          </a:p>
          <a:p>
            <a:endParaRPr lang="en-US" sz="1600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</a:t>
            </a:r>
            <a:r>
              <a:rPr lang="en-US" sz="1600" i="1" dirty="0" err="1" smtClean="0"/>
              <a:t>Busycon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perversum</a:t>
            </a:r>
            <a:endParaRPr lang="en-US" sz="1600" i="1" dirty="0" smtClean="0"/>
          </a:p>
          <a:p>
            <a:pPr marL="45720" indent="0">
              <a:buNone/>
            </a:pPr>
            <a:r>
              <a:rPr lang="en-US" sz="1600" i="1" dirty="0"/>
              <a:t> </a:t>
            </a:r>
            <a:r>
              <a:rPr lang="en-US" sz="1600" i="1" dirty="0" smtClean="0"/>
              <a:t>                                               </a:t>
            </a:r>
            <a:r>
              <a:rPr lang="en-US" sz="1600" dirty="0" smtClean="0"/>
              <a:t>“Lightning Whelk”</a:t>
            </a:r>
            <a:endParaRPr lang="en-US" sz="1600" i="1" dirty="0" smtClean="0"/>
          </a:p>
          <a:p>
            <a:pPr marL="45720" indent="0">
              <a:buNone/>
            </a:pPr>
            <a:endParaRPr lang="en-US" sz="1600" i="1" dirty="0"/>
          </a:p>
          <a:p>
            <a:pPr marL="45720" indent="0">
              <a:buNone/>
            </a:pPr>
            <a:endParaRPr lang="en-US" sz="1600" i="1" dirty="0" smtClean="0"/>
          </a:p>
          <a:p>
            <a:pPr marL="45720" indent="0">
              <a:buNone/>
            </a:pPr>
            <a:endParaRPr lang="en-US" sz="1600" i="1" dirty="0" smtClean="0"/>
          </a:p>
          <a:p>
            <a:pPr marL="45720" indent="0">
              <a:buNone/>
            </a:pPr>
            <a:r>
              <a:rPr lang="en-US" sz="1600" i="1" dirty="0"/>
              <a:t> </a:t>
            </a:r>
            <a:r>
              <a:rPr lang="en-US" sz="1600" i="1" dirty="0" smtClean="0"/>
              <a:t>                                                                   </a:t>
            </a:r>
            <a:r>
              <a:rPr lang="en-US" sz="1600" i="1" dirty="0" err="1" smtClean="0"/>
              <a:t>Cypraea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tigris</a:t>
            </a:r>
            <a:endParaRPr lang="en-US" sz="1600" dirty="0" smtClean="0"/>
          </a:p>
          <a:p>
            <a:pPr marL="4572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“Tiger Cowrie”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9707" r="9707"/>
          <a:stretch>
            <a:fillRect/>
          </a:stretch>
        </p:blipFill>
        <p:spPr>
          <a:xfrm>
            <a:off x="5646994" y="1205258"/>
            <a:ext cx="2489925" cy="251054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994" y="4241292"/>
            <a:ext cx="2540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31" y="1437897"/>
            <a:ext cx="2872816" cy="2154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94" y="4241292"/>
            <a:ext cx="2724859" cy="20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2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626" y="123291"/>
            <a:ext cx="8112262" cy="7520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Subclass </a:t>
            </a:r>
            <a:r>
              <a:rPr lang="en-US" sz="3200" dirty="0" err="1" smtClean="0">
                <a:solidFill>
                  <a:srgbClr val="FA8716"/>
                </a:solidFill>
              </a:rPr>
              <a:t>Opisthobranchia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95912" y="1035635"/>
            <a:ext cx="4184648" cy="5301157"/>
          </a:xfrm>
        </p:spPr>
        <p:txBody>
          <a:bodyPr/>
          <a:lstStyle/>
          <a:p>
            <a:r>
              <a:rPr lang="en-US" dirty="0" smtClean="0"/>
              <a:t>Sea slugs (marine)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-10615" b="-10615"/>
          <a:stretch>
            <a:fillRect/>
          </a:stretch>
        </p:blipFill>
        <p:spPr>
          <a:xfrm>
            <a:off x="6469341" y="2225309"/>
            <a:ext cx="2482007" cy="24071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41" y="4768069"/>
            <a:ext cx="2482007" cy="1921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311" y="4768069"/>
            <a:ext cx="2415222" cy="1921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124" y="2428811"/>
            <a:ext cx="2469409" cy="20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5" y="2404152"/>
            <a:ext cx="2829640" cy="2034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5" y="4768070"/>
            <a:ext cx="2829640" cy="19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135619"/>
            <a:ext cx="8081644" cy="78905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Subclass </a:t>
            </a:r>
            <a:r>
              <a:rPr lang="en-US" sz="3200" dirty="0" err="1" smtClean="0">
                <a:solidFill>
                  <a:srgbClr val="FA8716"/>
                </a:solidFill>
              </a:rPr>
              <a:t>Pulmonata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6593" y="1035635"/>
            <a:ext cx="8149919" cy="739739"/>
          </a:xfrm>
        </p:spPr>
        <p:txBody>
          <a:bodyPr/>
          <a:lstStyle/>
          <a:p>
            <a:r>
              <a:rPr lang="en-US" dirty="0" smtClean="0"/>
              <a:t>Contains most freshwater and terrestrial species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-25634" b="-25634"/>
          <a:stretch>
            <a:fillRect/>
          </a:stretch>
        </p:blipFill>
        <p:spPr>
          <a:xfrm>
            <a:off x="443869" y="1035635"/>
            <a:ext cx="3674245" cy="416847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44" y="1775374"/>
            <a:ext cx="3504556" cy="2663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83" y="4172662"/>
            <a:ext cx="3390662" cy="24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67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97" y="147949"/>
            <a:ext cx="8106303" cy="9986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Class </a:t>
            </a:r>
            <a:r>
              <a:rPr lang="en-US" sz="3200" dirty="0" err="1" smtClean="0">
                <a:solidFill>
                  <a:schemeClr val="accent3"/>
                </a:solidFill>
              </a:rPr>
              <a:t>Bivalvia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1253" y="1306873"/>
            <a:ext cx="8569129" cy="1837019"/>
          </a:xfrm>
        </p:spPr>
        <p:txBody>
          <a:bodyPr/>
          <a:lstStyle/>
          <a:p>
            <a:r>
              <a:rPr lang="en-US" dirty="0" smtClean="0"/>
              <a:t>Include mussels, clams, scallops, oysters, and shipworms</a:t>
            </a:r>
          </a:p>
          <a:p>
            <a:r>
              <a:rPr lang="en-US" dirty="0" smtClean="0"/>
              <a:t>Most are sedentary filter feeders that depend on currents produced by cilia on their gills to gather food materials.</a:t>
            </a:r>
          </a:p>
          <a:p>
            <a:r>
              <a:rPr lang="en-US" dirty="0" smtClean="0"/>
              <a:t>They have no head, no radula, and very little cephalization.</a:t>
            </a:r>
          </a:p>
          <a:p>
            <a:r>
              <a:rPr lang="en-US" dirty="0" smtClean="0"/>
              <a:t>Most are marine, but many live in streams, ponds, and lakes.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t="10192" b="10192"/>
          <a:stretch>
            <a:fillRect/>
          </a:stretch>
        </p:blipFill>
        <p:spPr>
          <a:xfrm>
            <a:off x="271464" y="5215162"/>
            <a:ext cx="3427174" cy="13809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3869" y="3179778"/>
            <a:ext cx="2742446" cy="1903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32" y="3267182"/>
            <a:ext cx="2907589" cy="2179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213" y="5082849"/>
            <a:ext cx="2986169" cy="1579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797" y="3128670"/>
            <a:ext cx="2391959" cy="19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5" y="172607"/>
            <a:ext cx="8044655" cy="9986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Shell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901" y="1306873"/>
            <a:ext cx="4147659" cy="5029919"/>
          </a:xfrm>
        </p:spPr>
        <p:txBody>
          <a:bodyPr/>
          <a:lstStyle/>
          <a:p>
            <a:r>
              <a:rPr lang="en-US" dirty="0" smtClean="0"/>
              <a:t>Shells divided into 2 equal halves or </a:t>
            </a:r>
            <a:r>
              <a:rPr lang="en-US" dirty="0" smtClean="0">
                <a:solidFill>
                  <a:srgbClr val="FA8716"/>
                </a:solidFill>
              </a:rPr>
              <a:t>valves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The two valves are held together by a </a:t>
            </a:r>
            <a:r>
              <a:rPr lang="en-US" dirty="0" smtClean="0">
                <a:solidFill>
                  <a:srgbClr val="FA8716"/>
                </a:solidFill>
              </a:rPr>
              <a:t>hinge</a:t>
            </a:r>
            <a:r>
              <a:rPr lang="en-US" dirty="0" smtClean="0"/>
              <a:t> </a:t>
            </a:r>
            <a:r>
              <a:rPr lang="en-US" dirty="0" err="1" smtClean="0"/>
              <a:t>lingament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The valves are drawn together by adductor muscles 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The umbo is the oldest part of the shell, and growth occurs in concentric lines around it.</a:t>
            </a:r>
            <a:endParaRPr lang="en-US" dirty="0"/>
          </a:p>
        </p:txBody>
      </p:sp>
      <p:pic>
        <p:nvPicPr>
          <p:cNvPr id="5" name="Content Placeholder 4" descr="valve-evolve.jpg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48" r="-7348"/>
          <a:stretch>
            <a:fillRect/>
          </a:stretch>
        </p:blipFill>
        <p:spPr bwMode="auto">
          <a:xfrm>
            <a:off x="4681538" y="481013"/>
            <a:ext cx="3665537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297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75" y="147949"/>
            <a:ext cx="8032325" cy="10109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6_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7" r="-9947"/>
          <a:stretch>
            <a:fillRect/>
          </a:stretch>
        </p:blipFill>
        <p:spPr bwMode="auto">
          <a:xfrm>
            <a:off x="196850" y="1454150"/>
            <a:ext cx="8705850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624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6" y="246581"/>
            <a:ext cx="8069314" cy="91234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Body and Mantle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1" y="1319203"/>
            <a:ext cx="8014293" cy="5326122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A8716"/>
                </a:solidFill>
              </a:rPr>
              <a:t>visceral mass</a:t>
            </a:r>
            <a:r>
              <a:rPr lang="en-US" dirty="0" smtClean="0"/>
              <a:t> is suspended from the dorsal midline, and the muscular </a:t>
            </a:r>
            <a:r>
              <a:rPr lang="en-US" dirty="0" smtClean="0">
                <a:solidFill>
                  <a:srgbClr val="FA8716"/>
                </a:solidFill>
              </a:rPr>
              <a:t>foot</a:t>
            </a:r>
            <a:r>
              <a:rPr lang="en-US" dirty="0" smtClean="0"/>
              <a:t> is attached to the visceral mass.</a:t>
            </a:r>
          </a:p>
          <a:p>
            <a:endParaRPr lang="en-US" dirty="0"/>
          </a:p>
          <a:p>
            <a:r>
              <a:rPr lang="en-US" dirty="0" smtClean="0"/>
              <a:t>The posterior edges of the mantle folds are modified to form dorsal </a:t>
            </a:r>
            <a:r>
              <a:rPr lang="en-US" dirty="0" err="1" smtClean="0"/>
              <a:t>excurrent</a:t>
            </a:r>
            <a:r>
              <a:rPr lang="en-US" dirty="0" smtClean="0"/>
              <a:t> and ventral incurrent openings.</a:t>
            </a:r>
          </a:p>
          <a:p>
            <a:endParaRPr lang="en-US" dirty="0"/>
          </a:p>
          <a:p>
            <a:r>
              <a:rPr lang="en-US" dirty="0" smtClean="0"/>
              <a:t>Those that live deep in the sand or mud; burrowing is accomplished using the foot that is extended through a specific part of the shell – the </a:t>
            </a:r>
            <a:r>
              <a:rPr lang="en-US" dirty="0" smtClean="0">
                <a:solidFill>
                  <a:srgbClr val="FA8716"/>
                </a:solidFill>
              </a:rPr>
              <a:t>pedal gap</a:t>
            </a:r>
            <a:r>
              <a:rPr lang="en-US" dirty="0" smtClean="0"/>
              <a:t>. </a:t>
            </a:r>
          </a:p>
          <a:p>
            <a:pPr marL="45720" indent="0">
              <a:buNone/>
            </a:pPr>
            <a:r>
              <a:rPr lang="en-US" dirty="0" smtClean="0"/>
              <a:t>          - these </a:t>
            </a:r>
            <a:r>
              <a:rPr lang="en-US" dirty="0" err="1" smtClean="0"/>
              <a:t>molluscs</a:t>
            </a:r>
            <a:r>
              <a:rPr lang="en-US" dirty="0" smtClean="0"/>
              <a:t> have long tubular extensions of the mantle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    called </a:t>
            </a:r>
            <a:r>
              <a:rPr lang="en-US" dirty="0" smtClean="0">
                <a:solidFill>
                  <a:schemeClr val="accent3"/>
                </a:solidFill>
              </a:rPr>
              <a:t>siphons</a:t>
            </a:r>
            <a:r>
              <a:rPr lang="en-US" dirty="0" smtClean="0"/>
              <a:t>, with both </a:t>
            </a:r>
            <a:r>
              <a:rPr lang="en-US" dirty="0" err="1" smtClean="0"/>
              <a:t>inhalent</a:t>
            </a:r>
            <a:r>
              <a:rPr lang="en-US" dirty="0" smtClean="0"/>
              <a:t> and exhalent openings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Those </a:t>
            </a:r>
            <a:r>
              <a:rPr lang="en-US" dirty="0" err="1" smtClean="0"/>
              <a:t>molluscs</a:t>
            </a:r>
            <a:r>
              <a:rPr lang="en-US" dirty="0" smtClean="0"/>
              <a:t> that live attached to hard surfaces lie in their side and have one of their shells fused or cemented to the substrate; foot is absent</a:t>
            </a:r>
          </a:p>
        </p:txBody>
      </p:sp>
    </p:spTree>
    <p:extLst>
      <p:ext uri="{BB962C8B-B14F-4D97-AF65-F5344CB8AC3E}">
        <p14:creationId xmlns:p14="http://schemas.microsoft.com/office/powerpoint/2010/main" val="3570228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05" y="184935"/>
            <a:ext cx="8019995" cy="98631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A Closer Look at HAM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605" y="1257557"/>
            <a:ext cx="8618447" cy="277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A8716"/>
                </a:solidFill>
              </a:rPr>
              <a:t>The foot</a:t>
            </a:r>
            <a:r>
              <a:rPr lang="en-US" sz="2400" dirty="0" smtClean="0"/>
              <a:t> – a broad, flat muscular organ that is adapted for locomotion and attachment.</a:t>
            </a:r>
          </a:p>
          <a:p>
            <a:r>
              <a:rPr lang="en-US" sz="2400" dirty="0" smtClean="0">
                <a:solidFill>
                  <a:schemeClr val="accent3"/>
                </a:solidFill>
              </a:rPr>
              <a:t>The visceral mass</a:t>
            </a:r>
            <a:r>
              <a:rPr lang="en-US" sz="2400" dirty="0" smtClean="0"/>
              <a:t> – contains the internal organs</a:t>
            </a:r>
          </a:p>
          <a:p>
            <a:r>
              <a:rPr lang="en-US" sz="2400" dirty="0" smtClean="0">
                <a:solidFill>
                  <a:schemeClr val="accent3"/>
                </a:solidFill>
              </a:rPr>
              <a:t>The mantle</a:t>
            </a:r>
            <a:r>
              <a:rPr lang="en-US" sz="2400" dirty="0" smtClean="0"/>
              <a:t> – a fold of tissue that drapes over the visceral mass; space between the mantle and the visceral mass is called the </a:t>
            </a:r>
            <a:r>
              <a:rPr lang="en-US" sz="2400" dirty="0" smtClean="0">
                <a:solidFill>
                  <a:schemeClr val="accent3"/>
                </a:solidFill>
              </a:rPr>
              <a:t>mantle cavity</a:t>
            </a:r>
            <a:r>
              <a:rPr lang="en-US" sz="2400" dirty="0" smtClean="0"/>
              <a:t>.</a:t>
            </a: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5" name="Picture 3" descr="Ham.jpg   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r="3188"/>
          <a:stretch>
            <a:fillRect/>
          </a:stretch>
        </p:blipFill>
        <p:spPr bwMode="auto">
          <a:xfrm>
            <a:off x="3899346" y="3452117"/>
            <a:ext cx="4928706" cy="308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741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147949"/>
            <a:ext cx="8081644" cy="320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305" b="9305"/>
          <a:stretch>
            <a:fillRect/>
          </a:stretch>
        </p:blipFill>
        <p:spPr>
          <a:xfrm>
            <a:off x="493713" y="900114"/>
            <a:ext cx="3599741" cy="25167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781928"/>
            <a:ext cx="3585454" cy="264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257" y="1314893"/>
            <a:ext cx="4434766" cy="2696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257" y="4155109"/>
            <a:ext cx="4347754" cy="26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14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6" y="172607"/>
            <a:ext cx="8069314" cy="9986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Locomotion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583" y="1319203"/>
            <a:ext cx="8371853" cy="5227490"/>
          </a:xfrm>
        </p:spPr>
        <p:txBody>
          <a:bodyPr/>
          <a:lstStyle/>
          <a:p>
            <a:r>
              <a:rPr lang="en-US" dirty="0" smtClean="0"/>
              <a:t>Bivalves move by extending their foot out between the valves and using it to pull themselves (scoot) forward.</a:t>
            </a:r>
          </a:p>
          <a:p>
            <a:endParaRPr lang="en-US" dirty="0"/>
          </a:p>
          <a:p>
            <a:r>
              <a:rPr lang="en-US" dirty="0" smtClean="0"/>
              <a:t>Scallops and file shells swim with a jerky motion by clapping their valves together to create a sort of jet propulsion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9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160278"/>
            <a:ext cx="8081644" cy="9986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Reproduction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583" y="1306873"/>
            <a:ext cx="8149919" cy="5276807"/>
          </a:xfrm>
        </p:spPr>
        <p:txBody>
          <a:bodyPr/>
          <a:lstStyle/>
          <a:p>
            <a:r>
              <a:rPr lang="en-US" dirty="0" smtClean="0"/>
              <a:t>Most are </a:t>
            </a:r>
            <a:r>
              <a:rPr lang="en-US" dirty="0" err="1" smtClean="0"/>
              <a:t>dioecious</a:t>
            </a:r>
            <a:r>
              <a:rPr lang="en-US" dirty="0" smtClean="0"/>
              <a:t> (male and female reproductive parts in separate individuals)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Marine forms usually produce free swimming </a:t>
            </a:r>
            <a:r>
              <a:rPr lang="en-US" dirty="0" err="1" smtClean="0"/>
              <a:t>trochophore</a:t>
            </a:r>
            <a:r>
              <a:rPr lang="en-US" dirty="0" smtClean="0"/>
              <a:t> and veliger larvae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Freshwater bivalve have a different life history pattern; produce larvae called </a:t>
            </a:r>
            <a:r>
              <a:rPr lang="en-US" dirty="0" err="1" smtClean="0">
                <a:solidFill>
                  <a:srgbClr val="FA8716"/>
                </a:solidFill>
              </a:rPr>
              <a:t>glochidia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err="1" smtClean="0">
                <a:solidFill>
                  <a:srgbClr val="FFFFFF"/>
                </a:solidFill>
              </a:rPr>
              <a:t>Glochidia</a:t>
            </a:r>
            <a:r>
              <a:rPr lang="en-US" dirty="0" smtClean="0">
                <a:solidFill>
                  <a:srgbClr val="FFFFFF"/>
                </a:solidFill>
              </a:rPr>
              <a:t> are housed in the outer gills (brood chamber) and then parasitize the fins and gills of fish when released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77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97" y="172607"/>
            <a:ext cx="4968861" cy="752067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accent3"/>
                </a:solidFill>
              </a:rPr>
              <a:t>Class </a:t>
            </a:r>
            <a:r>
              <a:rPr lang="en-US" sz="3600" u="sng" dirty="0" err="1" smtClean="0">
                <a:solidFill>
                  <a:schemeClr val="accent3"/>
                </a:solidFill>
              </a:rPr>
              <a:t>Cephalopoda</a:t>
            </a:r>
            <a:endParaRPr lang="en-US" sz="3600" u="sng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6594" y="1047964"/>
            <a:ext cx="4845564" cy="55727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Include squid, octopus, cuttlefish, and nautilus</a:t>
            </a:r>
          </a:p>
          <a:p>
            <a:r>
              <a:rPr lang="en-US" dirty="0" smtClean="0"/>
              <a:t>All are marine</a:t>
            </a:r>
          </a:p>
          <a:p>
            <a:r>
              <a:rPr lang="en-US" dirty="0" err="1" smtClean="0"/>
              <a:t>Evoloved</a:t>
            </a:r>
            <a:r>
              <a:rPr lang="en-US" dirty="0" smtClean="0"/>
              <a:t> following major readjustments to the HAM body plan:</a:t>
            </a:r>
          </a:p>
          <a:p>
            <a:pPr marL="45720" indent="0">
              <a:buNone/>
            </a:pPr>
            <a:r>
              <a:rPr lang="en-US" dirty="0" smtClean="0"/>
              <a:t>     - </a:t>
            </a:r>
            <a:r>
              <a:rPr lang="en-US" dirty="0" err="1" smtClean="0"/>
              <a:t>Dorso</a:t>
            </a:r>
            <a:r>
              <a:rPr lang="en-US" dirty="0" smtClean="0"/>
              <a:t>-ventral axis became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elongated and the anterior-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posterior axis became compressed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- Migration of the head to the ventral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part of the body where it fused to the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foot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- The foot is modified as a series of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tentacles or arms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- a circle of 8 or 10 tentacles that are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studded with suckers surround the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head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91825" y="5042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3" descr="ceph-evolve.jpg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98" b="-13198"/>
          <a:stretch>
            <a:fillRect/>
          </a:stretch>
        </p:blipFill>
        <p:spPr bwMode="auto">
          <a:xfrm>
            <a:off x="5351463" y="-258909"/>
            <a:ext cx="3673475" cy="73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98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16" y="172607"/>
            <a:ext cx="8056984" cy="9986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Feeding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3583" y="1269886"/>
            <a:ext cx="7946017" cy="2095928"/>
          </a:xfrm>
        </p:spPr>
        <p:txBody>
          <a:bodyPr/>
          <a:lstStyle/>
          <a:p>
            <a:r>
              <a:rPr lang="en-US" dirty="0" smtClean="0"/>
              <a:t>Cephalopods are carnivores</a:t>
            </a:r>
          </a:p>
          <a:p>
            <a:r>
              <a:rPr lang="en-US" dirty="0" smtClean="0"/>
              <a:t>Have a powerful parrot-like beak that is used to tear prey apart.</a:t>
            </a:r>
          </a:p>
          <a:p>
            <a:r>
              <a:rPr lang="en-US" dirty="0" smtClean="0"/>
              <a:t>They also have a powerful radula</a:t>
            </a:r>
          </a:p>
          <a:p>
            <a:r>
              <a:rPr lang="en-US" dirty="0" smtClean="0"/>
              <a:t>In some species of octopus, the salivary glands are modified poison glands</a:t>
            </a:r>
            <a:endParaRPr lang="en-US" dirty="0"/>
          </a:p>
        </p:txBody>
      </p:sp>
      <p:pic>
        <p:nvPicPr>
          <p:cNvPr id="5" name="Picture 3" descr="&#10;ceph-anat.jpg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0" r="-8290"/>
          <a:stretch>
            <a:fillRect/>
          </a:stretch>
        </p:blipFill>
        <p:spPr bwMode="auto">
          <a:xfrm>
            <a:off x="604837" y="3365500"/>
            <a:ext cx="8082941" cy="314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952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6" y="160278"/>
            <a:ext cx="8099932" cy="8383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Locomotion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7956" y="1109609"/>
            <a:ext cx="8099932" cy="27123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Cephalopods are excellent swimmers: streamlined body; tentacles and fins as stabilizers</a:t>
            </a:r>
          </a:p>
          <a:p>
            <a:r>
              <a:rPr lang="en-US" dirty="0" smtClean="0"/>
              <a:t>Swim by means of jet propulsion, using the highly modified muscular mantle and </a:t>
            </a:r>
            <a:r>
              <a:rPr lang="en-US" dirty="0" smtClean="0">
                <a:solidFill>
                  <a:schemeClr val="accent3"/>
                </a:solidFill>
              </a:rPr>
              <a:t>siphon</a:t>
            </a:r>
            <a:r>
              <a:rPr lang="en-US" dirty="0" smtClean="0"/>
              <a:t>.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  </a:t>
            </a:r>
            <a:r>
              <a:rPr lang="en-US" dirty="0" smtClean="0">
                <a:solidFill>
                  <a:srgbClr val="FFFFFF"/>
                </a:solidFill>
              </a:rPr>
              <a:t> - by relaxing the mantle the mantle cavity is expanded and water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can be drawn in.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- by contracting the mantle water can be forced out through the </a:t>
            </a:r>
          </a:p>
          <a:p>
            <a:pPr marL="45720" indent="0"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siphon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3" descr="&#10;ceph-anat.jpg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9" r="-9459"/>
          <a:stretch>
            <a:fillRect/>
          </a:stretch>
        </p:blipFill>
        <p:spPr bwMode="auto">
          <a:xfrm>
            <a:off x="1035693" y="3821988"/>
            <a:ext cx="7212957" cy="269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18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16" y="147949"/>
            <a:ext cx="8075272" cy="102330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Shell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2616" y="1257557"/>
            <a:ext cx="8075272" cy="2009625"/>
          </a:xfrm>
        </p:spPr>
        <p:txBody>
          <a:bodyPr/>
          <a:lstStyle/>
          <a:p>
            <a:r>
              <a:rPr lang="en-US" dirty="0" smtClean="0"/>
              <a:t>Primitively the cephalopods possessed a shell; the fossil record indicates both coiled and non-coiled shells.</a:t>
            </a:r>
          </a:p>
          <a:p>
            <a:r>
              <a:rPr lang="en-US" dirty="0" smtClean="0"/>
              <a:t>Extant members with coiled shells include Nautilus</a:t>
            </a:r>
          </a:p>
          <a:p>
            <a:r>
              <a:rPr lang="en-US" dirty="0" smtClean="0"/>
              <a:t>Some cephalopods (cuttlefish) have an internal shell – </a:t>
            </a:r>
            <a:r>
              <a:rPr lang="en-US" dirty="0" smtClean="0">
                <a:solidFill>
                  <a:schemeClr val="accent3"/>
                </a:solidFill>
              </a:rPr>
              <a:t>cuddle bone</a:t>
            </a:r>
          </a:p>
          <a:p>
            <a:r>
              <a:rPr lang="en-US" dirty="0" smtClean="0"/>
              <a:t>The octopods have lost the shell entirely</a:t>
            </a:r>
            <a:endParaRPr lang="en-US" dirty="0"/>
          </a:p>
        </p:txBody>
      </p:sp>
      <p:pic>
        <p:nvPicPr>
          <p:cNvPr id="5" name="Content Placeholder 4" descr="ceph-shell.jpg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02" r="-25302"/>
          <a:stretch>
            <a:fillRect/>
          </a:stretch>
        </p:blipFill>
        <p:spPr bwMode="auto">
          <a:xfrm>
            <a:off x="382588" y="3267075"/>
            <a:ext cx="84328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31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6" y="160277"/>
            <a:ext cx="4648290" cy="81371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Other General Features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0285" y="973991"/>
            <a:ext cx="5030511" cy="3464445"/>
          </a:xfrm>
        </p:spPr>
        <p:txBody>
          <a:bodyPr/>
          <a:lstStyle/>
          <a:p>
            <a:r>
              <a:rPr lang="en-US" dirty="0" smtClean="0"/>
              <a:t>For protection they possess an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ink sac</a:t>
            </a:r>
          </a:p>
          <a:p>
            <a:r>
              <a:rPr lang="en-US" dirty="0" smtClean="0"/>
              <a:t>Cephalopods have well-developed sense organs, including a camera type eye</a:t>
            </a:r>
          </a:p>
          <a:p>
            <a:r>
              <a:rPr lang="en-US" dirty="0" smtClean="0"/>
              <a:t>Some have well-developed brains and show a remarkable capacity for learning</a:t>
            </a:r>
          </a:p>
          <a:p>
            <a:r>
              <a:rPr lang="en-US" dirty="0" smtClean="0"/>
              <a:t>Cephalopods are the only </a:t>
            </a:r>
            <a:r>
              <a:rPr lang="en-US" dirty="0" err="1" smtClean="0"/>
              <a:t>molluscan</a:t>
            </a:r>
            <a:r>
              <a:rPr lang="en-US" dirty="0" smtClean="0"/>
              <a:t> class with a closed circulatory system</a:t>
            </a:r>
            <a:endParaRPr lang="en-US" dirty="0"/>
          </a:p>
        </p:txBody>
      </p:sp>
      <p:pic>
        <p:nvPicPr>
          <p:cNvPr id="5" name="Picture 3" descr="ceph-eye.jpg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8" r="-7548"/>
          <a:stretch>
            <a:fillRect/>
          </a:stretch>
        </p:blipFill>
        <p:spPr bwMode="auto">
          <a:xfrm>
            <a:off x="5170546" y="739739"/>
            <a:ext cx="3632142" cy="427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&#10;ceph-anat.jpg   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51768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418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5" y="172608"/>
            <a:ext cx="8044655" cy="86302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Reproduction</a:t>
            </a:r>
            <a:endParaRPr lang="en-US" sz="32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4945" y="1146597"/>
            <a:ext cx="8062943" cy="2293191"/>
          </a:xfrm>
        </p:spPr>
        <p:txBody>
          <a:bodyPr/>
          <a:lstStyle/>
          <a:p>
            <a:r>
              <a:rPr lang="en-US" dirty="0" smtClean="0"/>
              <a:t>Sexes are separate</a:t>
            </a:r>
          </a:p>
          <a:p>
            <a:r>
              <a:rPr lang="en-US" dirty="0" smtClean="0"/>
              <a:t>Sperm is transferred to females in packets – </a:t>
            </a:r>
            <a:r>
              <a:rPr lang="en-US" dirty="0" err="1" smtClean="0"/>
              <a:t>spermatophores</a:t>
            </a:r>
            <a:endParaRPr lang="en-US" dirty="0" smtClean="0"/>
          </a:p>
          <a:p>
            <a:r>
              <a:rPr lang="en-US" dirty="0" smtClean="0"/>
              <a:t>Male uses a tentacle to reach into its mantle cavity and pick up some </a:t>
            </a:r>
            <a:r>
              <a:rPr lang="en-US" dirty="0" err="1" smtClean="0"/>
              <a:t>spermatophores</a:t>
            </a:r>
            <a:endParaRPr lang="en-US" dirty="0" smtClean="0"/>
          </a:p>
          <a:p>
            <a:r>
              <a:rPr lang="en-US" dirty="0" smtClean="0"/>
              <a:t>It then inserts the tentacle into the mantle cavity of the female near or within the oviduct </a:t>
            </a:r>
            <a:endParaRPr lang="en-US" dirty="0"/>
          </a:p>
        </p:txBody>
      </p:sp>
      <p:pic>
        <p:nvPicPr>
          <p:cNvPr id="5" name="Content Placeholder 4" descr="&#10;ceph-anat.jpg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4686"/>
          <a:stretch>
            <a:fillRect/>
          </a:stretch>
        </p:blipFill>
        <p:spPr bwMode="auto">
          <a:xfrm>
            <a:off x="1195388" y="3440113"/>
            <a:ext cx="70532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843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16" y="147949"/>
            <a:ext cx="8056984" cy="98631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Examples of Cephalopods (Squid)</a:t>
            </a:r>
            <a:endParaRPr lang="en-US" sz="3200" dirty="0">
              <a:solidFill>
                <a:srgbClr val="FA871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33719" b="-33719"/>
          <a:stretch>
            <a:fillRect/>
          </a:stretch>
        </p:blipFill>
        <p:spPr>
          <a:xfrm>
            <a:off x="5178466" y="3316498"/>
            <a:ext cx="3366003" cy="372954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-8365" r="-8365"/>
          <a:stretch>
            <a:fillRect/>
          </a:stretch>
        </p:blipFill>
        <p:spPr>
          <a:xfrm>
            <a:off x="4764144" y="1454821"/>
            <a:ext cx="4248853" cy="216990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32" y="1257556"/>
            <a:ext cx="3599348" cy="54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4" y="184936"/>
            <a:ext cx="7730711" cy="9739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A8716"/>
                </a:solidFill>
              </a:rPr>
              <a:t>The Shell</a:t>
            </a:r>
            <a:endParaRPr lang="en-US" sz="36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1935" y="1405505"/>
            <a:ext cx="7003258" cy="5202833"/>
          </a:xfrm>
        </p:spPr>
        <p:txBody>
          <a:bodyPr/>
          <a:lstStyle/>
          <a:p>
            <a:r>
              <a:rPr lang="en-US" dirty="0" smtClean="0"/>
              <a:t>The mantle is responsible for secreting the shell.</a:t>
            </a:r>
          </a:p>
          <a:p>
            <a:r>
              <a:rPr lang="en-US" dirty="0" smtClean="0"/>
              <a:t>The shell is comprised of three layers: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- the outside of the shell is covered by an organic layer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 smtClean="0">
                <a:solidFill>
                  <a:schemeClr val="accent3"/>
                </a:solidFill>
              </a:rPr>
              <a:t>(</a:t>
            </a:r>
            <a:r>
              <a:rPr lang="en-US" dirty="0" err="1" smtClean="0">
                <a:solidFill>
                  <a:schemeClr val="accent3"/>
                </a:solidFill>
              </a:rPr>
              <a:t>periostracum</a:t>
            </a:r>
            <a:r>
              <a:rPr lang="en-US" dirty="0" smtClean="0">
                <a:solidFill>
                  <a:schemeClr val="accent3"/>
                </a:solidFill>
              </a:rPr>
              <a:t>)</a:t>
            </a:r>
          </a:p>
          <a:p>
            <a:pPr marL="45720" indent="0">
              <a:buNone/>
            </a:pP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     </a:t>
            </a:r>
            <a:r>
              <a:rPr lang="en-US" dirty="0" smtClean="0"/>
              <a:t>- the middle </a:t>
            </a:r>
            <a:r>
              <a:rPr lang="en-US" dirty="0" smtClean="0">
                <a:solidFill>
                  <a:schemeClr val="accent3"/>
                </a:solidFill>
              </a:rPr>
              <a:t>prismatic layer</a:t>
            </a:r>
            <a:r>
              <a:rPr lang="en-US" dirty="0" smtClean="0"/>
              <a:t> is characterized by densely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packed prisms of calcium carbonate laid down in a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protein matrix.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- The inner </a:t>
            </a:r>
            <a:r>
              <a:rPr lang="en-US" dirty="0" smtClean="0">
                <a:solidFill>
                  <a:schemeClr val="accent3"/>
                </a:solidFill>
              </a:rPr>
              <a:t>nacreous layer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is composed of calcium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carbonate sheets laid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down over a thin layer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     of protein.</a:t>
            </a:r>
            <a:endParaRPr lang="en-US" dirty="0"/>
          </a:p>
        </p:txBody>
      </p:sp>
      <p:pic>
        <p:nvPicPr>
          <p:cNvPr id="5" name="Picture 3" descr=" shell.jpg 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" r="-894"/>
          <a:stretch>
            <a:fillRect/>
          </a:stretch>
        </p:blipFill>
        <p:spPr bwMode="auto">
          <a:xfrm>
            <a:off x="3896180" y="3679016"/>
            <a:ext cx="4919542" cy="300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773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34" y="221923"/>
            <a:ext cx="8007666" cy="9370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Examples of Cephalopods (Octopus)</a:t>
            </a:r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25" b="3425"/>
          <a:stretch>
            <a:fillRect/>
          </a:stretch>
        </p:blipFill>
        <p:spPr>
          <a:xfrm>
            <a:off x="221934" y="2231545"/>
            <a:ext cx="4808576" cy="36247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184" y="1639754"/>
            <a:ext cx="3477255" cy="2589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184" y="4359046"/>
            <a:ext cx="3477255" cy="23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75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45" y="184936"/>
            <a:ext cx="8044655" cy="9739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Examples of Cephalopods (Cuttlefish)</a:t>
            </a:r>
            <a:endParaRPr lang="en-US" sz="3200" dirty="0">
              <a:solidFill>
                <a:srgbClr val="FA871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63" b="663"/>
          <a:stretch>
            <a:fillRect/>
          </a:stretch>
        </p:blipFill>
        <p:spPr>
          <a:xfrm>
            <a:off x="185738" y="1355725"/>
            <a:ext cx="8383587" cy="5253038"/>
          </a:xfrm>
        </p:spPr>
      </p:pic>
    </p:spTree>
    <p:extLst>
      <p:ext uri="{BB962C8B-B14F-4D97-AF65-F5344CB8AC3E}">
        <p14:creationId xmlns:p14="http://schemas.microsoft.com/office/powerpoint/2010/main" val="2935802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86" y="172607"/>
            <a:ext cx="8069314" cy="98631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A8716"/>
                </a:solidFill>
              </a:rPr>
              <a:t>Examples of Cephalopods (Nautilus)</a:t>
            </a:r>
            <a:endParaRPr lang="en-US" sz="3200" dirty="0">
              <a:solidFill>
                <a:srgbClr val="FA871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422" r="-11422"/>
          <a:stretch>
            <a:fillRect/>
          </a:stretch>
        </p:blipFill>
        <p:spPr>
          <a:xfrm>
            <a:off x="481013" y="1577975"/>
            <a:ext cx="7748587" cy="4730750"/>
          </a:xfrm>
        </p:spPr>
      </p:pic>
    </p:spTree>
    <p:extLst>
      <p:ext uri="{BB962C8B-B14F-4D97-AF65-F5344CB8AC3E}">
        <p14:creationId xmlns:p14="http://schemas.microsoft.com/office/powerpoint/2010/main" val="172111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3567"/>
            <a:ext cx="7315200" cy="16027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901" y="1146596"/>
            <a:ext cx="2465937" cy="457405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 smtClean="0">
                <a:solidFill>
                  <a:schemeClr val="accent3"/>
                </a:solidFill>
              </a:rPr>
              <a:t>Shell</a:t>
            </a:r>
          </a:p>
          <a:p>
            <a:pPr marL="45720" indent="0">
              <a:buNone/>
            </a:pPr>
            <a:endParaRPr lang="en-US" sz="2400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endParaRPr lang="en-US" sz="2400" dirty="0" smtClean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chemeClr val="accent3"/>
                </a:solidFill>
              </a:rPr>
              <a:t>Mantle</a:t>
            </a: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 l="11145" r="11145"/>
          <a:stretch>
            <a:fillRect/>
          </a:stretch>
        </p:blipFill>
        <p:spPr>
          <a:xfrm>
            <a:off x="2959124" y="1006334"/>
            <a:ext cx="5288764" cy="5332554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1516551" y="3785000"/>
            <a:ext cx="2083716" cy="1405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94617" y="1380847"/>
            <a:ext cx="3378332" cy="5917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53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75" y="184935"/>
            <a:ext cx="8032325" cy="98631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A8716"/>
                </a:solidFill>
              </a:rPr>
              <a:t>Gills</a:t>
            </a:r>
            <a:endParaRPr lang="en-US" sz="3600" dirty="0">
              <a:solidFill>
                <a:srgbClr val="FA871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83583" y="1282215"/>
            <a:ext cx="7946017" cy="1491807"/>
          </a:xfrm>
        </p:spPr>
        <p:txBody>
          <a:bodyPr/>
          <a:lstStyle/>
          <a:p>
            <a:r>
              <a:rPr lang="en-US" dirty="0" smtClean="0"/>
              <a:t>The gills of HAM are often indicated as one or more pairs of </a:t>
            </a:r>
            <a:r>
              <a:rPr lang="en-US" dirty="0" err="1" smtClean="0">
                <a:solidFill>
                  <a:srgbClr val="FA8716"/>
                </a:solidFill>
              </a:rPr>
              <a:t>bipectinate</a:t>
            </a:r>
            <a:r>
              <a:rPr lang="en-US" dirty="0" smtClean="0"/>
              <a:t> gills – flattened filaments attached to a longitudinal axis on either side.</a:t>
            </a:r>
            <a:endParaRPr lang="en-US" dirty="0"/>
          </a:p>
        </p:txBody>
      </p:sp>
      <p:pic>
        <p:nvPicPr>
          <p:cNvPr id="5" name="Picture 1028" descr="bipect1.jpg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408"/>
          <a:stretch>
            <a:fillRect/>
          </a:stretch>
        </p:blipFill>
        <p:spPr bwMode="auto">
          <a:xfrm>
            <a:off x="284164" y="2934301"/>
            <a:ext cx="4832654" cy="27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9" descr="bipect2.jpg                                                    00017CD5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65798"/>
            <a:ext cx="3581400" cy="358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0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05" y="197265"/>
            <a:ext cx="8019995" cy="9616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The Radula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605" y="1393176"/>
            <a:ext cx="8019995" cy="1713729"/>
          </a:xfrm>
        </p:spPr>
        <p:txBody>
          <a:bodyPr/>
          <a:lstStyle/>
          <a:p>
            <a:r>
              <a:rPr lang="en-US" dirty="0" smtClean="0"/>
              <a:t>The mouth cavity of HAM possesses a specialized rasping organ called the </a:t>
            </a:r>
            <a:r>
              <a:rPr lang="en-US" dirty="0" smtClean="0">
                <a:solidFill>
                  <a:schemeClr val="accent3"/>
                </a:solidFill>
              </a:rPr>
              <a:t>radula</a:t>
            </a:r>
            <a:r>
              <a:rPr lang="en-US" dirty="0" smtClean="0"/>
              <a:t>; sits on a cartilaginous structure – </a:t>
            </a:r>
            <a:r>
              <a:rPr lang="en-US" dirty="0" err="1" smtClean="0">
                <a:solidFill>
                  <a:schemeClr val="accent3"/>
                </a:solidFill>
              </a:rPr>
              <a:t>odontophore</a:t>
            </a:r>
            <a:endParaRPr lang="en-US" dirty="0" smtClean="0"/>
          </a:p>
          <a:p>
            <a:r>
              <a:rPr lang="en-US" dirty="0" smtClean="0"/>
              <a:t>Particles of food brought into the mouth are bound in mucous secreted by the salivary glands.</a:t>
            </a:r>
            <a:endParaRPr lang="en-US" dirty="0"/>
          </a:p>
        </p:txBody>
      </p:sp>
      <p:pic>
        <p:nvPicPr>
          <p:cNvPr id="5" name="Picture 3" descr="&#10;radula.jpg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0" r="-14810"/>
          <a:stretch>
            <a:fillRect/>
          </a:stretch>
        </p:blipFill>
        <p:spPr bwMode="auto">
          <a:xfrm>
            <a:off x="554836" y="2897312"/>
            <a:ext cx="7286841" cy="3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6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1923"/>
            <a:ext cx="7315200" cy="12328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3" name="Picture 4" descr="16_0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74" r="-11674"/>
          <a:stretch>
            <a:fillRect/>
          </a:stretch>
        </p:blipFill>
        <p:spPr bwMode="auto">
          <a:xfrm>
            <a:off x="333376" y="470423"/>
            <a:ext cx="7896224" cy="613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33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05" y="172607"/>
            <a:ext cx="8019995" cy="99864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Other Features of HAM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9604" y="1171254"/>
            <a:ext cx="7915656" cy="5498728"/>
          </a:xfrm>
        </p:spPr>
        <p:txBody>
          <a:bodyPr/>
          <a:lstStyle/>
          <a:p>
            <a:r>
              <a:rPr lang="en-US" dirty="0" smtClean="0"/>
              <a:t>Nervous system consists of a </a:t>
            </a:r>
            <a:r>
              <a:rPr lang="en-US" dirty="0" smtClean="0">
                <a:solidFill>
                  <a:srgbClr val="FA8716"/>
                </a:solidFill>
              </a:rPr>
              <a:t>nerve ring</a:t>
            </a:r>
            <a:r>
              <a:rPr lang="en-US" dirty="0" smtClean="0"/>
              <a:t> and 2 </a:t>
            </a:r>
            <a:r>
              <a:rPr lang="en-US" dirty="0" smtClean="0">
                <a:solidFill>
                  <a:srgbClr val="FA8716"/>
                </a:solidFill>
              </a:rPr>
              <a:t>longitudinal nerve cords</a:t>
            </a:r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Coelom is reduced</a:t>
            </a:r>
          </a:p>
          <a:p>
            <a:r>
              <a:rPr lang="en-US" dirty="0" smtClean="0">
                <a:solidFill>
                  <a:srgbClr val="FA8716"/>
                </a:solidFill>
              </a:rPr>
              <a:t>Open Circulatory System</a:t>
            </a:r>
            <a:endParaRPr lang="en-US" dirty="0" smtClean="0"/>
          </a:p>
          <a:p>
            <a:r>
              <a:rPr lang="en-US" dirty="0" smtClean="0"/>
              <a:t>The excretory organs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of the </a:t>
            </a:r>
            <a:r>
              <a:rPr lang="en-US" dirty="0" err="1" smtClean="0"/>
              <a:t>molluscs</a:t>
            </a:r>
            <a:r>
              <a:rPr lang="en-US" dirty="0" smtClean="0"/>
              <a:t> are 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solidFill>
                  <a:schemeClr val="accent3"/>
                </a:solidFill>
              </a:rPr>
              <a:t>metanephridia</a:t>
            </a:r>
            <a:r>
              <a:rPr lang="en-US" dirty="0" smtClean="0"/>
              <a:t>; inner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ends open into the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coelom via a ciliated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funnel called the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solidFill>
                  <a:srgbClr val="FA8716"/>
                </a:solidFill>
              </a:rPr>
              <a:t>nephrostome</a:t>
            </a:r>
            <a:r>
              <a:rPr lang="en-US" dirty="0" smtClean="0"/>
              <a:t>; wastes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leave the body via the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solidFill>
                  <a:srgbClr val="FA8716"/>
                </a:solidFill>
              </a:rPr>
              <a:t>nephridiophore</a:t>
            </a:r>
            <a:r>
              <a:rPr lang="en-US" dirty="0" smtClean="0"/>
              <a:t>.</a:t>
            </a:r>
          </a:p>
        </p:txBody>
      </p:sp>
      <p:pic>
        <p:nvPicPr>
          <p:cNvPr id="5" name="Content Placeholder 4" descr="Ham.jpg                                                        00017CD5Macintosh HD                   ABA78158: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64" b="-12064"/>
          <a:stretch>
            <a:fillRect/>
          </a:stretch>
        </p:blipFill>
        <p:spPr bwMode="auto">
          <a:xfrm>
            <a:off x="3600268" y="2265894"/>
            <a:ext cx="5362758" cy="44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72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444</TotalTime>
  <Words>1543</Words>
  <Application>Microsoft Macintosh PowerPoint</Application>
  <PresentationFormat>On-screen Show (4:3)</PresentationFormat>
  <Paragraphs>227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Perspective</vt:lpstr>
      <vt:lpstr>Phylum Mollusca</vt:lpstr>
      <vt:lpstr>Introduction</vt:lpstr>
      <vt:lpstr>A Closer Look at HAM</vt:lpstr>
      <vt:lpstr>The Shell</vt:lpstr>
      <vt:lpstr>PowerPoint Presentation</vt:lpstr>
      <vt:lpstr>Gills</vt:lpstr>
      <vt:lpstr>The Radula</vt:lpstr>
      <vt:lpstr>PowerPoint Presentation</vt:lpstr>
      <vt:lpstr>Other Features of HAM</vt:lpstr>
      <vt:lpstr>Molluscan Larval Stages</vt:lpstr>
      <vt:lpstr>PowerPoint Presentation</vt:lpstr>
      <vt:lpstr>Molluscan Diversity</vt:lpstr>
      <vt:lpstr>Mollusc Phylogeny</vt:lpstr>
      <vt:lpstr>Class Polyplacophora (Chitons)</vt:lpstr>
      <vt:lpstr>PowerPoint Presentation</vt:lpstr>
      <vt:lpstr>Class Gastropoda</vt:lpstr>
      <vt:lpstr>PowerPoint Presentation</vt:lpstr>
      <vt:lpstr>Adaptations to Avoid Fouling</vt:lpstr>
      <vt:lpstr>Shell</vt:lpstr>
      <vt:lpstr>Nutrition</vt:lpstr>
      <vt:lpstr>Killer Cone Snails</vt:lpstr>
      <vt:lpstr>Respiration</vt:lpstr>
      <vt:lpstr>Subclass Prosobranchia</vt:lpstr>
      <vt:lpstr>Subclass Opisthobranchia</vt:lpstr>
      <vt:lpstr>Subclass Pulmonata</vt:lpstr>
      <vt:lpstr>Class Bivalvia</vt:lpstr>
      <vt:lpstr>Shell</vt:lpstr>
      <vt:lpstr>PowerPoint Presentation</vt:lpstr>
      <vt:lpstr>Body and Mantle</vt:lpstr>
      <vt:lpstr>PowerPoint Presentation</vt:lpstr>
      <vt:lpstr>Locomotion</vt:lpstr>
      <vt:lpstr>Reproduction</vt:lpstr>
      <vt:lpstr>Class Cephalopoda</vt:lpstr>
      <vt:lpstr>Feeding</vt:lpstr>
      <vt:lpstr>Locomotion</vt:lpstr>
      <vt:lpstr>Shell</vt:lpstr>
      <vt:lpstr>Other General Features</vt:lpstr>
      <vt:lpstr>Reproduction</vt:lpstr>
      <vt:lpstr>Examples of Cephalopods (Squid)</vt:lpstr>
      <vt:lpstr>Examples of Cephalopods (Octopus)</vt:lpstr>
      <vt:lpstr>Examples of Cephalopods (Cuttlefish)</vt:lpstr>
      <vt:lpstr>Examples of Cephalopods (Nautilus)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Phylum Mollusca</dc:title>
  <dc:creator>CCSD</dc:creator>
  <cp:lastModifiedBy>CCSD</cp:lastModifiedBy>
  <cp:revision>38</cp:revision>
  <dcterms:created xsi:type="dcterms:W3CDTF">2015-01-27T18:35:02Z</dcterms:created>
  <dcterms:modified xsi:type="dcterms:W3CDTF">2015-02-19T19:21:29Z</dcterms:modified>
</cp:coreProperties>
</file>