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37" r:id="rId1"/>
  </p:sldMasterIdLst>
  <p:sldIdLst>
    <p:sldId id="256" r:id="rId2"/>
    <p:sldId id="287" r:id="rId3"/>
    <p:sldId id="258" r:id="rId4"/>
    <p:sldId id="259" r:id="rId5"/>
    <p:sldId id="288" r:id="rId6"/>
    <p:sldId id="260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271" r:id="rId25"/>
    <p:sldId id="306" r:id="rId26"/>
    <p:sldId id="272" r:id="rId27"/>
    <p:sldId id="257" r:id="rId28"/>
    <p:sldId id="307" r:id="rId29"/>
    <p:sldId id="308" r:id="rId30"/>
    <p:sldId id="309" r:id="rId31"/>
    <p:sldId id="310" r:id="rId32"/>
    <p:sldId id="313" r:id="rId33"/>
    <p:sldId id="311" r:id="rId34"/>
    <p:sldId id="312" r:id="rId35"/>
    <p:sldId id="314" r:id="rId36"/>
    <p:sldId id="315" r:id="rId37"/>
    <p:sldId id="316" r:id="rId38"/>
    <p:sldId id="317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21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108EE0F1-56B7-3246-A2EE-C79E1735EDE3}" type="datetimeFigureOut">
              <a:rPr lang="en-US" smtClean="0"/>
              <a:t>3/16/15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/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EE0F1-56B7-3246-A2EE-C79E1735EDE3}" type="datetimeFigureOut">
              <a:rPr lang="en-US" smtClean="0"/>
              <a:t>3/16/15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77705-B6EF-624C-B096-831104D68B6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EE0F1-56B7-3246-A2EE-C79E1735EDE3}" type="datetimeFigureOut">
              <a:rPr lang="en-US" smtClean="0"/>
              <a:t>3/16/15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77705-B6EF-624C-B096-831104D68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EE0F1-56B7-3246-A2EE-C79E1735EDE3}" type="datetimeFigureOut">
              <a:rPr lang="en-US" smtClean="0"/>
              <a:t>3/16/15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77705-B6EF-624C-B096-831104D68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EE0F1-56B7-3246-A2EE-C79E1735EDE3}" type="datetimeFigureOut">
              <a:rPr lang="en-US" smtClean="0"/>
              <a:t>3/16/15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77705-B6EF-624C-B096-831104D68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EE0F1-56B7-3246-A2EE-C79E1735EDE3}" type="datetimeFigureOut">
              <a:rPr lang="en-US" smtClean="0"/>
              <a:t>3/16/15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77705-B6EF-624C-B096-831104D68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EE0F1-56B7-3246-A2EE-C79E1735EDE3}" type="datetimeFigureOut">
              <a:rPr lang="en-US" smtClean="0"/>
              <a:t>3/16/15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77705-B6EF-624C-B096-831104D68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108EE0F1-56B7-3246-A2EE-C79E1735EDE3}" type="datetimeFigureOut">
              <a:rPr lang="en-US" smtClean="0"/>
              <a:t>3/16/15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EE0F1-56B7-3246-A2EE-C79E1735EDE3}" type="datetimeFigureOut">
              <a:rPr lang="en-US" smtClean="0"/>
              <a:t>3/16/15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77705-B6EF-624C-B096-831104D68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EE0F1-56B7-3246-A2EE-C79E1735EDE3}" type="datetimeFigureOut">
              <a:rPr lang="en-US" smtClean="0"/>
              <a:t>3/16/15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77705-B6EF-624C-B096-831104D68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EE0F1-56B7-3246-A2EE-C79E1735EDE3}" type="datetimeFigureOut">
              <a:rPr lang="en-US" smtClean="0"/>
              <a:t>3/16/15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77705-B6EF-624C-B096-831104D68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EE0F1-56B7-3246-A2EE-C79E1735EDE3}" type="datetimeFigureOut">
              <a:rPr lang="en-US" smtClean="0"/>
              <a:t>3/16/15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77705-B6EF-624C-B096-831104D68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EE0F1-56B7-3246-A2EE-C79E1735EDE3}" type="datetimeFigureOut">
              <a:rPr lang="en-US" smtClean="0"/>
              <a:t>3/16/15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77705-B6EF-624C-B096-831104D68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EE0F1-56B7-3246-A2EE-C79E1735EDE3}" type="datetimeFigureOut">
              <a:rPr lang="en-US" smtClean="0"/>
              <a:t>3/16/15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108EE0F1-56B7-3246-A2EE-C79E1735EDE3}" type="datetimeFigureOut">
              <a:rPr lang="en-US" smtClean="0"/>
              <a:t>3/16/15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2577705-B6EF-624C-B096-831104D68B6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  <p:sldLayoutId id="2147484049" r:id="rId12"/>
    <p:sldLayoutId id="2147484050" r:id="rId13"/>
    <p:sldLayoutId id="214748405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0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2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23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 smtClean="0"/>
              <a:t>Phylum </a:t>
            </a:r>
            <a:r>
              <a:rPr lang="en-US" sz="6000" dirty="0" err="1" smtClean="0"/>
              <a:t>Arthropoda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606" y="3206763"/>
            <a:ext cx="4472069" cy="251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7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508" y="244158"/>
            <a:ext cx="8541987" cy="13398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Problems associated with exoskeleton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9509" y="1773286"/>
            <a:ext cx="3618066" cy="4493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3. SENSORY INPUT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Touch – sensory setae connected to neurons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dirty="0" smtClean="0"/>
              <a:t>Smell &amp; taste – hollow sensory setae w/</a:t>
            </a:r>
            <a:r>
              <a:rPr lang="en-US" dirty="0" err="1" smtClean="0"/>
              <a:t>chemosensitive</a:t>
            </a:r>
            <a:r>
              <a:rPr lang="en-US" dirty="0" smtClean="0"/>
              <a:t> nerve endings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457700" y="2043113"/>
          <a:ext cx="3952875" cy="395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Photo Editor Photo" r:id="rId3" imgW="3952381" imgH="3952381" progId="MSPhotoEd.3">
                  <p:embed/>
                </p:oleObj>
              </mc:Choice>
              <mc:Fallback>
                <p:oleObj name="Photo Editor Photo" r:id="rId3" imgW="3952381" imgH="39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7700" y="2043113"/>
                        <a:ext cx="3952875" cy="3952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8005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489" y="244158"/>
            <a:ext cx="8553968" cy="133985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Problems associated with exoskeleton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1489" y="1773285"/>
            <a:ext cx="2971126" cy="4457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3. SENSORY INPUT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Vision – clear cuticle over compound or simple eyes</a:t>
            </a:r>
            <a:endParaRPr lang="en-US" dirty="0"/>
          </a:p>
        </p:txBody>
      </p:sp>
      <p:pic>
        <p:nvPicPr>
          <p:cNvPr id="5" name="Picture 6" descr="compound eyesB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580" r="-19580"/>
          <a:stretch>
            <a:fillRect/>
          </a:stretch>
        </p:blipFill>
        <p:spPr>
          <a:xfrm>
            <a:off x="3654006" y="1773238"/>
            <a:ext cx="4875632" cy="4457700"/>
          </a:xfrm>
        </p:spPr>
      </p:pic>
    </p:spTree>
    <p:extLst>
      <p:ext uri="{BB962C8B-B14F-4D97-AF65-F5344CB8AC3E}">
        <p14:creationId xmlns:p14="http://schemas.microsoft.com/office/powerpoint/2010/main" val="699439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548" y="244158"/>
            <a:ext cx="8565948" cy="133985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Problems associated with exoskeleton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390" y="1737340"/>
            <a:ext cx="3486281" cy="44931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3. SENSORY INPUT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Hearing</a:t>
            </a:r>
          </a:p>
          <a:p>
            <a:pPr>
              <a:buFontTx/>
              <a:buChar char="-"/>
            </a:pPr>
            <a:r>
              <a:rPr lang="en-US" dirty="0" smtClean="0"/>
              <a:t>tympanum = </a:t>
            </a:r>
            <a:r>
              <a:rPr lang="en-US" dirty="0" err="1" smtClean="0"/>
              <a:t>endocuticle</a:t>
            </a:r>
            <a:r>
              <a:rPr lang="en-US" dirty="0" smtClean="0"/>
              <a:t>, vibrates like eardrum</a:t>
            </a:r>
          </a:p>
          <a:p>
            <a:pPr>
              <a:buFontTx/>
              <a:buChar char="-"/>
            </a:pPr>
            <a:r>
              <a:rPr lang="en-US" dirty="0" err="1" smtClean="0"/>
              <a:t>Trichobothria</a:t>
            </a:r>
            <a:r>
              <a:rPr lang="en-US" dirty="0" smtClean="0"/>
              <a:t> (right </a:t>
            </a:r>
            <a:r>
              <a:rPr lang="en-US" dirty="0" smtClean="0">
                <a:sym typeface="Wingdings"/>
              </a:rPr>
              <a:t>)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74447934"/>
              </p:ext>
            </p:extLst>
          </p:nvPr>
        </p:nvGraphicFramePr>
        <p:xfrm>
          <a:off x="4768178" y="1791893"/>
          <a:ext cx="3414399" cy="4509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Photo Editor Photo" r:id="rId3" imgW="3029373" imgH="4001058" progId="MSPhotoEd.3">
                  <p:embed/>
                </p:oleObj>
              </mc:Choice>
              <mc:Fallback>
                <p:oleObj name="Photo Editor Photo" r:id="rId3" imgW="3029373" imgH="400105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8178" y="1791893"/>
                        <a:ext cx="3414399" cy="45095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3796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371" y="244158"/>
            <a:ext cx="8350302" cy="133985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Benefits of Exoskeleton (to the individual)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371" y="1809230"/>
            <a:ext cx="8350301" cy="443321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Support</a:t>
            </a:r>
          </a:p>
          <a:p>
            <a:r>
              <a:rPr lang="en-US" sz="2000" dirty="0" smtClean="0"/>
              <a:t>Locomotion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- lever system (walk, swim, fly)</a:t>
            </a:r>
          </a:p>
          <a:p>
            <a:r>
              <a:rPr lang="en-US" sz="2000" dirty="0" smtClean="0"/>
              <a:t>Mechanical protection (armor)</a:t>
            </a:r>
          </a:p>
          <a:p>
            <a:r>
              <a:rPr lang="en-US" sz="2000" dirty="0" smtClean="0"/>
              <a:t>Retards evaporation (in air) and/or osmosis (in water)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- water balance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03201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468" y="244158"/>
            <a:ext cx="8434165" cy="133985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Benefits of Exoskeleton (to the phylum)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468" y="1773284"/>
            <a:ext cx="8434165" cy="446915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Reduction of coelom &amp; segmentation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- abandoned hydrostatic system of annelid-like ancestor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- coelom reduced to pericardial cavity</a:t>
            </a:r>
          </a:p>
          <a:p>
            <a:r>
              <a:rPr lang="en-US" sz="2000" dirty="0" smtClean="0"/>
              <a:t>Segments fused = </a:t>
            </a:r>
            <a:r>
              <a:rPr lang="en-US" sz="2000" dirty="0" err="1" smtClean="0">
                <a:solidFill>
                  <a:srgbClr val="FF0000"/>
                </a:solidFill>
              </a:rPr>
              <a:t>Tagmosis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dirty="0" smtClean="0">
                <a:solidFill>
                  <a:srgbClr val="000000"/>
                </a:solidFill>
              </a:rPr>
              <a:t>- specialization of body regions (= </a:t>
            </a:r>
            <a:r>
              <a:rPr lang="en-US" sz="2000" dirty="0" err="1" smtClean="0">
                <a:solidFill>
                  <a:srgbClr val="000000"/>
                </a:solidFill>
              </a:rPr>
              <a:t>tagmata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dirty="0" smtClean="0">
                <a:solidFill>
                  <a:srgbClr val="000000"/>
                </a:solidFill>
              </a:rPr>
              <a:t>- specialization of appendages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181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528" y="244158"/>
            <a:ext cx="8518027" cy="1339850"/>
          </a:xfrm>
        </p:spPr>
        <p:txBody>
          <a:bodyPr/>
          <a:lstStyle/>
          <a:p>
            <a:r>
              <a:rPr lang="en-US" dirty="0" err="1" smtClean="0"/>
              <a:t>Tagmosis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391" y="1773285"/>
            <a:ext cx="3270635" cy="4457175"/>
          </a:xfrm>
        </p:spPr>
        <p:txBody>
          <a:bodyPr/>
          <a:lstStyle/>
          <a:p>
            <a:r>
              <a:rPr lang="en-US" dirty="0" smtClean="0"/>
              <a:t>Head (~ 4-6 segments)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feeding, sensation</a:t>
            </a:r>
          </a:p>
          <a:p>
            <a:r>
              <a:rPr lang="en-US" dirty="0" smtClean="0"/>
              <a:t>Head appendages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smtClean="0">
                <a:solidFill>
                  <a:srgbClr val="FF0000"/>
                </a:solidFill>
              </a:rPr>
              <a:t>mandibles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smtClean="0">
                <a:solidFill>
                  <a:srgbClr val="FF0000"/>
                </a:solidFill>
              </a:rPr>
              <a:t>maxillae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err="1" smtClean="0">
                <a:solidFill>
                  <a:srgbClr val="FF0000"/>
                </a:solidFill>
              </a:rPr>
              <a:t>maxillipeds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smtClean="0">
                <a:solidFill>
                  <a:srgbClr val="FF0000"/>
                </a:solidFill>
              </a:rPr>
              <a:t>chelicerae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smtClean="0">
                <a:solidFill>
                  <a:srgbClr val="FF0000"/>
                </a:solidFill>
              </a:rPr>
              <a:t>antennae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10" b="-13110"/>
          <a:stretch>
            <a:fillRect/>
          </a:stretch>
        </p:blipFill>
        <p:spPr>
          <a:xfrm>
            <a:off x="3642026" y="1773238"/>
            <a:ext cx="5079699" cy="4457700"/>
          </a:xfrm>
        </p:spPr>
      </p:pic>
    </p:spTree>
    <p:extLst>
      <p:ext uri="{BB962C8B-B14F-4D97-AF65-F5344CB8AC3E}">
        <p14:creationId xmlns:p14="http://schemas.microsoft.com/office/powerpoint/2010/main" val="3023797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Tagmosis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411" y="1797248"/>
            <a:ext cx="3522222" cy="4445194"/>
          </a:xfrm>
        </p:spPr>
        <p:txBody>
          <a:bodyPr/>
          <a:lstStyle/>
          <a:p>
            <a:r>
              <a:rPr lang="en-US" dirty="0" smtClean="0"/>
              <a:t>Thorax (~ 3-6 segments)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locomotion, grasping</a:t>
            </a:r>
          </a:p>
          <a:p>
            <a:r>
              <a:rPr lang="en-US" dirty="0" smtClean="0"/>
              <a:t>Thoracic appendages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walking legs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wings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err="1" smtClean="0"/>
              <a:t>chelipeds</a:t>
            </a:r>
            <a:endParaRPr lang="en-US" dirty="0"/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293" b="-17293"/>
          <a:stretch>
            <a:fillRect/>
          </a:stretch>
        </p:blipFill>
        <p:spPr>
          <a:xfrm>
            <a:off x="3881634" y="1797050"/>
            <a:ext cx="4803580" cy="4445000"/>
          </a:xfrm>
        </p:spPr>
      </p:pic>
    </p:spTree>
    <p:extLst>
      <p:ext uri="{BB962C8B-B14F-4D97-AF65-F5344CB8AC3E}">
        <p14:creationId xmlns:p14="http://schemas.microsoft.com/office/powerpoint/2010/main" val="2793276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Tagmosis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410" y="1797248"/>
            <a:ext cx="5403137" cy="4421231"/>
          </a:xfrm>
        </p:spPr>
        <p:txBody>
          <a:bodyPr/>
          <a:lstStyle/>
          <a:p>
            <a:r>
              <a:rPr lang="en-US" dirty="0" smtClean="0"/>
              <a:t>Abdomen (~ 8-30+ segments)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respiration, reproduction, etc.</a:t>
            </a:r>
          </a:p>
          <a:p>
            <a:r>
              <a:rPr lang="en-US" dirty="0" smtClean="0"/>
              <a:t>Abdominal appendages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abdominal gills (aquatic insect larvae)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swimmerets (crayfish)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filtering legs (barnacles)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err="1" smtClean="0"/>
              <a:t>gonopods</a:t>
            </a:r>
            <a:r>
              <a:rPr lang="en-US" dirty="0" smtClean="0"/>
              <a:t> (crayfish,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spinnerets (spiders)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08993" y="2147888"/>
            <a:ext cx="1505365" cy="39274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762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Tagmosis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30" y="1773284"/>
            <a:ext cx="8398223" cy="454104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Number of segments/legs in each </a:t>
            </a:r>
            <a:r>
              <a:rPr lang="en-US" sz="2000" dirty="0" err="1" smtClean="0"/>
              <a:t>tagma</a:t>
            </a:r>
            <a:r>
              <a:rPr lang="en-US" sz="2000" dirty="0"/>
              <a:t> </a:t>
            </a:r>
            <a:r>
              <a:rPr lang="en-US" sz="2000" dirty="0" smtClean="0"/>
              <a:t>varies by subphylum, class.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- Cephalothorax of 6 segments in </a:t>
            </a:r>
            <a:r>
              <a:rPr lang="en-US" sz="2000" dirty="0" err="1" smtClean="0"/>
              <a:t>Chelicerata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1600" dirty="0" smtClean="0"/>
              <a:t>- 1 pr. Chelicerae</a:t>
            </a: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dirty="0" smtClean="0"/>
              <a:t>- 1 pr. </a:t>
            </a:r>
            <a:r>
              <a:rPr lang="en-US" sz="1600" dirty="0" err="1" smtClean="0"/>
              <a:t>Pedipalps</a:t>
            </a:r>
            <a:endParaRPr lang="en-US" sz="1600" dirty="0" smtClean="0"/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dirty="0" smtClean="0"/>
              <a:t>- 4 pr. Walking legs</a:t>
            </a:r>
          </a:p>
          <a:p>
            <a:pPr marL="0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- 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561" y="2887579"/>
            <a:ext cx="5420091" cy="342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55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Tagmosis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30" y="1773285"/>
            <a:ext cx="8398223" cy="45170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  - Cephalothorax of 13 segments in </a:t>
            </a:r>
            <a:r>
              <a:rPr lang="en-US" sz="2000" dirty="0" err="1" smtClean="0"/>
              <a:t>Crustacea</a:t>
            </a:r>
            <a:r>
              <a:rPr lang="en-US" sz="2000" dirty="0" smtClean="0"/>
              <a:t> (shrimp, crayfish)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1600" dirty="0" smtClean="0"/>
              <a:t>- 2 pr. Antennae</a:t>
            </a: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dirty="0" smtClean="0"/>
              <a:t>- 1 pr. Mandibles</a:t>
            </a: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dirty="0" smtClean="0"/>
              <a:t>- 2 pr. Maxillae</a:t>
            </a: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dirty="0" smtClean="0"/>
              <a:t>- 3 pr. </a:t>
            </a:r>
            <a:r>
              <a:rPr lang="en-US" sz="1600" dirty="0" err="1" smtClean="0"/>
              <a:t>Maxillipeds</a:t>
            </a:r>
            <a:endParaRPr lang="en-US" sz="1600" dirty="0" smtClean="0"/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dirty="0" smtClean="0"/>
              <a:t>- 5 pr. Walking legs </a:t>
            </a:r>
          </a:p>
          <a:p>
            <a:pPr marL="0" indent="0">
              <a:buNone/>
            </a:pPr>
            <a:r>
              <a:rPr lang="en-US" sz="1600" dirty="0"/>
              <a:t>	 </a:t>
            </a:r>
            <a:r>
              <a:rPr lang="en-US" sz="1600" dirty="0" smtClean="0"/>
              <a:t>                                                                                                                           </a:t>
            </a:r>
            <a:endParaRPr lang="en-US" sz="2000" dirty="0"/>
          </a:p>
        </p:txBody>
      </p:sp>
      <p:pic>
        <p:nvPicPr>
          <p:cNvPr id="4" name="Picture 3" descr="crustacean.jpg                                                 00018B69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988" y="2419695"/>
            <a:ext cx="4828078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168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Phylum </a:t>
            </a:r>
            <a:r>
              <a:rPr lang="en-US" dirty="0" err="1" smtClean="0"/>
              <a:t>Arthropoda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30" y="1737340"/>
            <a:ext cx="8434164" cy="456501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Greek: </a:t>
            </a:r>
            <a:r>
              <a:rPr lang="en-US" sz="2000" dirty="0" err="1" smtClean="0"/>
              <a:t>arthro</a:t>
            </a:r>
            <a:r>
              <a:rPr lang="en-US" sz="2000" dirty="0" smtClean="0"/>
              <a:t> = jointed + pod = foot</a:t>
            </a:r>
          </a:p>
          <a:p>
            <a:r>
              <a:rPr lang="en-US" sz="2000" dirty="0" smtClean="0"/>
              <a:t>Huge group!! &gt; 1,000,000 species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- 84% of all animal species are arthropods!!</a:t>
            </a:r>
          </a:p>
          <a:p>
            <a:r>
              <a:rPr lang="en-US" sz="2000" dirty="0" smtClean="0"/>
              <a:t>How can we explain the success of arthropods?</a:t>
            </a:r>
          </a:p>
          <a:p>
            <a:pPr marL="0" indent="0">
              <a:buNone/>
            </a:pPr>
            <a:r>
              <a:rPr lang="en-US" sz="2000" dirty="0" smtClean="0"/>
              <a:t>                         </a:t>
            </a:r>
            <a:r>
              <a:rPr lang="en-US" sz="3200" dirty="0" smtClean="0">
                <a:solidFill>
                  <a:srgbClr val="FF0000"/>
                </a:solidFill>
              </a:rPr>
              <a:t>Exoskeleton!!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26065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772" y="244158"/>
            <a:ext cx="8602266" cy="1339850"/>
          </a:xfrm>
        </p:spPr>
        <p:txBody>
          <a:bodyPr>
            <a:normAutofit/>
          </a:bodyPr>
          <a:lstStyle/>
          <a:p>
            <a:r>
              <a:rPr lang="en-US" dirty="0" smtClean="0"/>
              <a:t>Ways the needs of cells are met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612" y="1767694"/>
            <a:ext cx="8484426" cy="455672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Food – herbivores, predators, </a:t>
            </a:r>
            <a:r>
              <a:rPr lang="en-US" sz="2000" dirty="0" err="1" smtClean="0"/>
              <a:t>detritivores</a:t>
            </a:r>
            <a:r>
              <a:rPr lang="en-US" sz="2000" dirty="0" smtClean="0"/>
              <a:t>, parasites , filter feeders,…</a:t>
            </a:r>
          </a:p>
          <a:p>
            <a:r>
              <a:rPr lang="en-US" sz="2000" dirty="0" smtClean="0"/>
              <a:t>O</a:t>
            </a:r>
            <a:r>
              <a:rPr lang="en-US" sz="2000" baseline="-29000" dirty="0" smtClean="0"/>
              <a:t>2</a:t>
            </a:r>
            <a:r>
              <a:rPr lang="en-US" sz="2000" dirty="0" smtClean="0"/>
              <a:t> and CO</a:t>
            </a:r>
            <a:r>
              <a:rPr lang="en-US" sz="2000" baseline="-29000" dirty="0" smtClean="0"/>
              <a:t>2</a:t>
            </a:r>
            <a:r>
              <a:rPr lang="en-US" sz="2000" dirty="0" smtClean="0"/>
              <a:t> </a:t>
            </a:r>
            <a:r>
              <a:rPr lang="en-US" sz="2000" dirty="0" err="1" smtClean="0"/>
              <a:t>exchamge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- gills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- book lungs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- tracheal systems</a:t>
            </a:r>
          </a:p>
          <a:p>
            <a:r>
              <a:rPr lang="en-US" sz="2000" dirty="0" smtClean="0"/>
              <a:t>Waste removal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- diffusion from gills, </a:t>
            </a:r>
            <a:r>
              <a:rPr lang="en-US" sz="2000" dirty="0" err="1" smtClean="0"/>
              <a:t>Malphigian</a:t>
            </a:r>
            <a:r>
              <a:rPr lang="en-US" sz="2000" dirty="0" smtClean="0"/>
              <a:t> tubules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58791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145" y="244158"/>
            <a:ext cx="8510614" cy="1339850"/>
          </a:xfrm>
        </p:spPr>
        <p:txBody>
          <a:bodyPr>
            <a:normAutofit/>
          </a:bodyPr>
          <a:lstStyle/>
          <a:p>
            <a:r>
              <a:rPr lang="en-US" dirty="0" smtClean="0"/>
              <a:t>Other Arthropod Characters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145" y="1754600"/>
            <a:ext cx="4165126" cy="45174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Open Circulatory System: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Dorsal heart pumps </a:t>
            </a:r>
            <a:r>
              <a:rPr lang="en-US" dirty="0" err="1" smtClean="0"/>
              <a:t>hemolymph</a:t>
            </a:r>
            <a:r>
              <a:rPr lang="en-US" dirty="0" smtClean="0"/>
              <a:t> over brain</a:t>
            </a:r>
          </a:p>
          <a:p>
            <a:pPr>
              <a:buFontTx/>
              <a:buChar char="-"/>
            </a:pPr>
            <a:r>
              <a:rPr lang="en-US" dirty="0" err="1" smtClean="0"/>
              <a:t>Hemolymph</a:t>
            </a:r>
            <a:r>
              <a:rPr lang="en-US" dirty="0" smtClean="0"/>
              <a:t> moves through </a:t>
            </a:r>
            <a:r>
              <a:rPr lang="en-US" dirty="0" err="1" smtClean="0"/>
              <a:t>hemocoel</a:t>
            </a:r>
            <a:r>
              <a:rPr lang="en-US" dirty="0" smtClean="0"/>
              <a:t> back toward heart</a:t>
            </a:r>
          </a:p>
          <a:p>
            <a:pPr>
              <a:buFontTx/>
              <a:buChar char="-"/>
            </a:pPr>
            <a:r>
              <a:rPr lang="en-US" dirty="0" smtClean="0"/>
              <a:t>Ostia (holes) in sides of heart let </a:t>
            </a:r>
            <a:r>
              <a:rPr lang="en-US" dirty="0" err="1" smtClean="0"/>
              <a:t>hemolymph</a:t>
            </a:r>
            <a:r>
              <a:rPr lang="en-US" dirty="0" smtClean="0"/>
              <a:t> in to go around again</a:t>
            </a:r>
          </a:p>
        </p:txBody>
      </p:sp>
      <p:pic>
        <p:nvPicPr>
          <p:cNvPr id="5" name="Picture 2" descr="C:\Documents and Settings\apennima\My Documents\Principles of BIOL\Invertebrates\OpenCircSy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" r="1687"/>
          <a:stretch>
            <a:fillRect/>
          </a:stretch>
        </p:blipFill>
        <p:spPr>
          <a:xfrm>
            <a:off x="4648200" y="1754188"/>
            <a:ext cx="4164013" cy="4700587"/>
          </a:xfr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6428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331" y="244158"/>
            <a:ext cx="8471334" cy="1339850"/>
          </a:xfrm>
        </p:spPr>
        <p:txBody>
          <a:bodyPr>
            <a:normAutofit/>
          </a:bodyPr>
          <a:lstStyle/>
          <a:p>
            <a:r>
              <a:rPr lang="en-US" dirty="0" smtClean="0"/>
              <a:t>Other Arthropod Characters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331" y="1728412"/>
            <a:ext cx="8471333" cy="4582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Respiratory Systems:</a:t>
            </a:r>
            <a:endParaRPr lang="en-US" sz="2000" dirty="0" smtClean="0"/>
          </a:p>
          <a:p>
            <a:pPr>
              <a:buFontTx/>
              <a:buChar char="-"/>
            </a:pPr>
            <a:r>
              <a:rPr lang="en-US" sz="2000" dirty="0" smtClean="0"/>
              <a:t>Gills in aquatic/marine arthropods</a:t>
            </a:r>
          </a:p>
          <a:p>
            <a:pPr>
              <a:buFontTx/>
              <a:buChar char="-"/>
            </a:pPr>
            <a:r>
              <a:rPr lang="en-US" sz="2000" dirty="0" smtClean="0"/>
              <a:t>Book lungs (modified gills) in spiders &amp; scorpions</a:t>
            </a:r>
          </a:p>
          <a:p>
            <a:pPr>
              <a:buFontTx/>
              <a:buChar char="-"/>
            </a:pPr>
            <a:r>
              <a:rPr lang="en-US" sz="2000" dirty="0" smtClean="0"/>
              <a:t>Tracheal systems in most terrestrial arthropods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7867" y="3794570"/>
            <a:ext cx="3560669" cy="270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89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52" y="244158"/>
            <a:ext cx="8523707" cy="1339850"/>
          </a:xfrm>
        </p:spPr>
        <p:txBody>
          <a:bodyPr>
            <a:normAutofit/>
          </a:bodyPr>
          <a:lstStyle/>
          <a:p>
            <a:r>
              <a:rPr lang="en-US" dirty="0" smtClean="0"/>
              <a:t>Other Arthropod Characters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052" y="1767694"/>
            <a:ext cx="8523707" cy="454362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Nervous System (resembles that of annelids):</a:t>
            </a:r>
          </a:p>
          <a:p>
            <a:pPr>
              <a:buFontTx/>
              <a:buChar char="-"/>
            </a:pPr>
            <a:r>
              <a:rPr lang="en-US" sz="2000" dirty="0" smtClean="0"/>
              <a:t>Dorsal brain with nerves around esophagus</a:t>
            </a:r>
          </a:p>
          <a:p>
            <a:pPr>
              <a:buFontTx/>
              <a:buChar char="-"/>
            </a:pPr>
            <a:r>
              <a:rPr lang="en-US" sz="2000" dirty="0" smtClean="0"/>
              <a:t>Paired ventral nerve cords</a:t>
            </a:r>
          </a:p>
          <a:p>
            <a:pPr>
              <a:buFontTx/>
              <a:buChar char="-"/>
            </a:pPr>
            <a:r>
              <a:rPr lang="en-US" sz="2000" dirty="0" smtClean="0"/>
              <a:t>Segmental ganglia (often fused into 1-2 ganglia in each </a:t>
            </a:r>
            <a:r>
              <a:rPr lang="en-US" sz="2000" dirty="0" err="1" smtClean="0"/>
              <a:t>tagma</a:t>
            </a:r>
            <a:r>
              <a:rPr lang="en-US" sz="2000" dirty="0" smtClean="0"/>
              <a:t>)</a:t>
            </a:r>
          </a:p>
        </p:txBody>
      </p:sp>
      <p:pic>
        <p:nvPicPr>
          <p:cNvPr id="4" name="Picture 3" descr="nervous.jpg                                                    00018B69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330" y="3969493"/>
            <a:ext cx="6764338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617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51" y="244158"/>
            <a:ext cx="8584106" cy="1339850"/>
          </a:xfrm>
        </p:spPr>
        <p:txBody>
          <a:bodyPr/>
          <a:lstStyle/>
          <a:p>
            <a:r>
              <a:rPr lang="en-US" dirty="0" smtClean="0"/>
              <a:t>Reproduction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87" y="1803095"/>
            <a:ext cx="8323293" cy="4468048"/>
          </a:xfrm>
        </p:spPr>
        <p:txBody>
          <a:bodyPr/>
          <a:lstStyle/>
          <a:p>
            <a:r>
              <a:rPr lang="en-US" dirty="0" smtClean="0"/>
              <a:t>Sexes are separate</a:t>
            </a:r>
          </a:p>
          <a:p>
            <a:r>
              <a:rPr lang="en-US" dirty="0" smtClean="0"/>
              <a:t>Fertilization is external in aquatic forms</a:t>
            </a:r>
          </a:p>
          <a:p>
            <a:r>
              <a:rPr lang="en-US" dirty="0" smtClean="0"/>
              <a:t>Fertilization is internal for terrestrial forms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181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145" y="244158"/>
            <a:ext cx="8497520" cy="133985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Distinguishing Characters of </a:t>
            </a:r>
            <a:r>
              <a:rPr lang="en-US" sz="4000" dirty="0" err="1" smtClean="0"/>
              <a:t>Arthropoda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145" y="1754600"/>
            <a:ext cx="4165126" cy="4478160"/>
          </a:xfrm>
        </p:spPr>
        <p:txBody>
          <a:bodyPr/>
          <a:lstStyle/>
          <a:p>
            <a:r>
              <a:rPr lang="en-US" dirty="0" smtClean="0"/>
              <a:t>Jointed exoskeleton</a:t>
            </a:r>
          </a:p>
          <a:p>
            <a:r>
              <a:rPr lang="en-US" dirty="0" err="1" smtClean="0"/>
              <a:t>Tagmosis</a:t>
            </a:r>
            <a:endParaRPr lang="en-US" dirty="0" smtClean="0"/>
          </a:p>
          <a:p>
            <a:r>
              <a:rPr lang="en-US" dirty="0" smtClean="0"/>
              <a:t>Compound Eyes</a:t>
            </a:r>
            <a:endParaRPr lang="en-US" dirty="0"/>
          </a:p>
        </p:txBody>
      </p:sp>
      <p:pic>
        <p:nvPicPr>
          <p:cNvPr id="5" name="Picture 7" descr="22_22_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5139" y="1754600"/>
            <a:ext cx="2874461" cy="2106097"/>
          </a:xfrm>
          <a:prstGeom prst="rect">
            <a:avLst/>
          </a:prstGeom>
          <a:noFill/>
        </p:spPr>
      </p:pic>
      <p:pic>
        <p:nvPicPr>
          <p:cNvPr id="6" name="Content Placeholder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2" r="14392"/>
          <a:stretch>
            <a:fillRect/>
          </a:stretch>
        </p:blipFill>
        <p:spPr>
          <a:xfrm>
            <a:off x="5355139" y="3682708"/>
            <a:ext cx="2874461" cy="2650167"/>
          </a:xfrm>
        </p:spPr>
      </p:pic>
      <p:pic>
        <p:nvPicPr>
          <p:cNvPr id="7" name="Picture 7" descr="compound-ey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229" y="3346788"/>
            <a:ext cx="2546350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5381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756467"/>
          </a:xfrm>
        </p:spPr>
        <p:txBody>
          <a:bodyPr/>
          <a:lstStyle/>
          <a:p>
            <a:r>
              <a:rPr lang="en-US" sz="6000" dirty="0" smtClean="0"/>
              <a:t>Arthropod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163922"/>
            <a:ext cx="7342188" cy="2017678"/>
          </a:xfrm>
        </p:spPr>
        <p:txBody>
          <a:bodyPr>
            <a:normAutofit/>
          </a:bodyPr>
          <a:lstStyle/>
          <a:p>
            <a:r>
              <a:rPr lang="en-US" sz="6000" dirty="0" smtClean="0"/>
              <a:t>Diversity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730176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50" y="244158"/>
            <a:ext cx="8606785" cy="117337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Arthropod Taxonomy: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227" y="1780414"/>
            <a:ext cx="8379991" cy="451340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arthropods evolved along four main lines, which most zoologists recognize as four distinct subphyla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Trilobita</a:t>
            </a:r>
            <a:r>
              <a:rPr lang="en-US" dirty="0" smtClean="0"/>
              <a:t> – extinct trilobites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Chelicerata</a:t>
            </a:r>
            <a:r>
              <a:rPr lang="en-US" dirty="0" smtClean="0"/>
              <a:t> – horseshoe crabs, spiders, ticks, mites and some extinct groups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Crustacea</a:t>
            </a:r>
            <a:r>
              <a:rPr lang="en-US" dirty="0"/>
              <a:t> </a:t>
            </a:r>
            <a:r>
              <a:rPr lang="en-US" dirty="0" smtClean="0"/>
              <a:t>– crabs, shrimp, lobster, barnacles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Uniramia</a:t>
            </a:r>
            <a:r>
              <a:rPr lang="en-US" dirty="0" smtClean="0"/>
              <a:t> – insects, centipedes, millipedes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276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79" y="244158"/>
            <a:ext cx="8498820" cy="1339850"/>
          </a:xfrm>
        </p:spPr>
        <p:txBody>
          <a:bodyPr>
            <a:normAutofit/>
          </a:bodyPr>
          <a:lstStyle/>
          <a:p>
            <a:r>
              <a:rPr lang="en-US" dirty="0" smtClean="0"/>
              <a:t>Subphylum </a:t>
            </a:r>
            <a:r>
              <a:rPr lang="en-US" dirty="0" err="1" smtClean="0"/>
              <a:t>Trilobita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4279" y="1756296"/>
            <a:ext cx="4141992" cy="45528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Class </a:t>
            </a:r>
            <a:r>
              <a:rPr lang="en-US" sz="2400" dirty="0" err="1" smtClean="0"/>
              <a:t>Trilobita</a:t>
            </a:r>
            <a:endParaRPr lang="en-US" sz="2400" dirty="0" smtClean="0"/>
          </a:p>
          <a:p>
            <a:pPr>
              <a:buFontTx/>
              <a:buChar char="-"/>
            </a:pPr>
            <a:r>
              <a:rPr lang="en-US" dirty="0" smtClean="0"/>
              <a:t>Three lobed head &amp; body (left, middle, right)</a:t>
            </a:r>
          </a:p>
          <a:p>
            <a:pPr>
              <a:buFontTx/>
              <a:buChar char="-"/>
            </a:pPr>
            <a:r>
              <a:rPr lang="en-US" dirty="0" smtClean="0"/>
              <a:t>Diverse in Paleozoic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~540-240 </a:t>
            </a:r>
            <a:r>
              <a:rPr lang="en-US" dirty="0" err="1" smtClean="0"/>
              <a:t>mya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Extinct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1" r="181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11476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791" y="244158"/>
            <a:ext cx="8458284" cy="1339850"/>
          </a:xfrm>
        </p:spPr>
        <p:txBody>
          <a:bodyPr/>
          <a:lstStyle/>
          <a:p>
            <a:r>
              <a:rPr lang="en-US" dirty="0" smtClean="0"/>
              <a:t>Subphylum </a:t>
            </a:r>
            <a:r>
              <a:rPr lang="en-US" dirty="0" err="1" smtClean="0"/>
              <a:t>Chelicerata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7791" y="1729277"/>
            <a:ext cx="4128480" cy="45393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Cephalothorax:</a:t>
            </a:r>
          </a:p>
          <a:p>
            <a:pPr>
              <a:buFontTx/>
              <a:buChar char="-"/>
            </a:pPr>
            <a:r>
              <a:rPr lang="en-US" dirty="0" smtClean="0"/>
              <a:t>Jaws are chelicerae</a:t>
            </a:r>
          </a:p>
          <a:p>
            <a:pPr>
              <a:buFontTx/>
              <a:buChar char="-"/>
            </a:pPr>
            <a:r>
              <a:rPr lang="en-US" dirty="0" err="1" smtClean="0"/>
              <a:t>Pedipalps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4 pr. Walking legs</a:t>
            </a:r>
          </a:p>
          <a:p>
            <a:pPr>
              <a:buFontTx/>
              <a:buChar char="-"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Abdomen</a:t>
            </a:r>
            <a:endParaRPr lang="en-US" sz="2400" dirty="0"/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12649165"/>
              </p:ext>
            </p:extLst>
          </p:nvPr>
        </p:nvGraphicFramePr>
        <p:xfrm>
          <a:off x="3445821" y="1904906"/>
          <a:ext cx="5281657" cy="3904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Photo Editor Photo" r:id="rId3" imgW="3982006" imgH="2943636" progId="MSPhotoEd.3">
                  <p:embed/>
                </p:oleObj>
              </mc:Choice>
              <mc:Fallback>
                <p:oleObj name="Photo Editor Photo" r:id="rId3" imgW="3982006" imgH="294363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5821" y="1904906"/>
                        <a:ext cx="5281657" cy="39043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8620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906" y="244158"/>
            <a:ext cx="8334634" cy="1339850"/>
          </a:xfrm>
        </p:spPr>
        <p:txBody>
          <a:bodyPr>
            <a:normAutofit/>
          </a:bodyPr>
          <a:lstStyle/>
          <a:p>
            <a:r>
              <a:rPr lang="en-US" dirty="0" smtClean="0"/>
              <a:t>The Arthropod Exoskeleton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849" y="1803094"/>
            <a:ext cx="8516067" cy="449072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Epidermis secretes an external skeleton called the </a:t>
            </a:r>
            <a:r>
              <a:rPr lang="en-US" dirty="0" smtClean="0">
                <a:solidFill>
                  <a:srgbClr val="FF0000"/>
                </a:solidFill>
              </a:rPr>
              <a:t>exoskeleton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Advantages of having an exoskeleton: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- provides strong support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- provides rigid levers that muscles can attach to and pull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  against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- offers protection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- serves as a barrier to prevent internal tissues from drying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  out; important because many arthropods live on land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- serves as a barrier to prevent infection</a:t>
            </a:r>
          </a:p>
        </p:txBody>
      </p:sp>
    </p:spTree>
    <p:extLst>
      <p:ext uri="{BB962C8B-B14F-4D97-AF65-F5344CB8AC3E}">
        <p14:creationId xmlns:p14="http://schemas.microsoft.com/office/powerpoint/2010/main" val="26734646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326" y="244158"/>
            <a:ext cx="8350191" cy="1339850"/>
          </a:xfrm>
        </p:spPr>
        <p:txBody>
          <a:bodyPr/>
          <a:lstStyle/>
          <a:p>
            <a:r>
              <a:rPr lang="en-US" dirty="0" smtClean="0"/>
              <a:t>Subphylum </a:t>
            </a:r>
            <a:r>
              <a:rPr lang="en-US" dirty="0" err="1" smtClean="0"/>
              <a:t>Chelicerata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8326" y="1796826"/>
            <a:ext cx="4269873" cy="4417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Class </a:t>
            </a:r>
            <a:r>
              <a:rPr lang="en-US" sz="2400" dirty="0" err="1" smtClean="0"/>
              <a:t>Meristomata</a:t>
            </a:r>
            <a:endParaRPr lang="en-US" sz="2400" dirty="0" smtClean="0"/>
          </a:p>
          <a:p>
            <a:pPr>
              <a:buFontTx/>
              <a:buChar char="-"/>
            </a:pPr>
            <a:r>
              <a:rPr lang="en-US" dirty="0" smtClean="0"/>
              <a:t>Horseshoe Crabs</a:t>
            </a:r>
          </a:p>
          <a:p>
            <a:pPr>
              <a:buFontTx/>
              <a:buChar char="-"/>
            </a:pPr>
            <a:r>
              <a:rPr lang="en-US" sz="2400" dirty="0" smtClean="0"/>
              <a:t>Scorpions ??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" r="3050"/>
          <a:stretch>
            <a:fillRect/>
          </a:stretch>
        </p:blipFill>
        <p:spPr>
          <a:xfrm>
            <a:off x="4648200" y="1797050"/>
            <a:ext cx="3917950" cy="4278313"/>
          </a:xfrm>
          <a:noFill/>
        </p:spPr>
      </p:pic>
      <p:pic>
        <p:nvPicPr>
          <p:cNvPr id="6" name="Picture 6" descr="22_22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78" y="3515762"/>
            <a:ext cx="37338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2230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814" y="244158"/>
            <a:ext cx="8390726" cy="1339850"/>
          </a:xfrm>
        </p:spPr>
        <p:txBody>
          <a:bodyPr/>
          <a:lstStyle/>
          <a:p>
            <a:r>
              <a:rPr lang="en-US" dirty="0" smtClean="0"/>
              <a:t>Subphylum </a:t>
            </a:r>
            <a:r>
              <a:rPr lang="en-US" dirty="0" err="1" smtClean="0"/>
              <a:t>Chelicerata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4814" y="1769806"/>
            <a:ext cx="4101457" cy="4458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Class </a:t>
            </a:r>
            <a:r>
              <a:rPr lang="en-US" sz="2400" dirty="0" err="1" smtClean="0"/>
              <a:t>Arachnida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- </a:t>
            </a:r>
            <a:r>
              <a:rPr lang="en-US" dirty="0" smtClean="0"/>
              <a:t>lost compound eyes</a:t>
            </a:r>
          </a:p>
          <a:p>
            <a:pPr>
              <a:buFontTx/>
              <a:buChar char="-"/>
            </a:pPr>
            <a:r>
              <a:rPr lang="en-US" dirty="0" smtClean="0"/>
              <a:t>Spiders</a:t>
            </a:r>
          </a:p>
          <a:p>
            <a:pPr>
              <a:buFontTx/>
              <a:buChar char="-"/>
            </a:pPr>
            <a:r>
              <a:rPr lang="en-US" dirty="0" smtClean="0"/>
              <a:t>“Daddy-long-legs”</a:t>
            </a:r>
          </a:p>
          <a:p>
            <a:pPr>
              <a:buFontTx/>
              <a:buChar char="-"/>
            </a:pPr>
            <a:r>
              <a:rPr lang="en-US" dirty="0" err="1" smtClean="0"/>
              <a:t>Vinegaroons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Mites &amp; Ticks</a:t>
            </a:r>
          </a:p>
          <a:p>
            <a:pPr>
              <a:buFontTx/>
              <a:buChar char="-"/>
            </a:pPr>
            <a:r>
              <a:rPr lang="en-US" dirty="0" smtClean="0"/>
              <a:t>Scorpions ??</a:t>
            </a:r>
            <a:endParaRPr lang="en-US" dirty="0"/>
          </a:p>
        </p:txBody>
      </p:sp>
      <p:pic>
        <p:nvPicPr>
          <p:cNvPr id="5" name="Picture 7" descr="tarantul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8" b="9698"/>
          <a:stretch>
            <a:fillRect/>
          </a:stretch>
        </p:blipFill>
        <p:spPr>
          <a:xfrm>
            <a:off x="4439838" y="1918416"/>
            <a:ext cx="3937377" cy="4336303"/>
          </a:xfrm>
        </p:spPr>
      </p:pic>
    </p:spTree>
    <p:extLst>
      <p:ext uri="{BB962C8B-B14F-4D97-AF65-F5344CB8AC3E}">
        <p14:creationId xmlns:p14="http://schemas.microsoft.com/office/powerpoint/2010/main" val="3526262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Subphylum </a:t>
            </a:r>
            <a:r>
              <a:rPr lang="en-US" dirty="0" err="1" smtClean="0"/>
              <a:t>Myriapoda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954" y="1891396"/>
            <a:ext cx="8093470" cy="4336702"/>
          </a:xfrm>
        </p:spPr>
        <p:txBody>
          <a:bodyPr/>
          <a:lstStyle/>
          <a:p>
            <a:r>
              <a:rPr lang="en-US" dirty="0" err="1" smtClean="0"/>
              <a:t>Myriapoda</a:t>
            </a:r>
            <a:r>
              <a:rPr lang="en-US" dirty="0" smtClean="0"/>
              <a:t> means “many footed”</a:t>
            </a:r>
          </a:p>
          <a:p>
            <a:r>
              <a:rPr lang="en-US" dirty="0" smtClean="0"/>
              <a:t>Legs </a:t>
            </a:r>
            <a:r>
              <a:rPr lang="en-US" dirty="0" err="1" smtClean="0"/>
              <a:t>unbranched</a:t>
            </a:r>
            <a:endParaRPr lang="en-US" dirty="0" smtClean="0"/>
          </a:p>
          <a:p>
            <a:r>
              <a:rPr lang="en-US" dirty="0" smtClean="0"/>
              <a:t>Head &amp; Body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227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790" y="244158"/>
            <a:ext cx="8431261" cy="1339850"/>
          </a:xfrm>
        </p:spPr>
        <p:txBody>
          <a:bodyPr/>
          <a:lstStyle/>
          <a:p>
            <a:r>
              <a:rPr lang="en-US" dirty="0" smtClean="0"/>
              <a:t>Subphylum </a:t>
            </a:r>
            <a:r>
              <a:rPr lang="en-US" dirty="0" err="1" smtClean="0"/>
              <a:t>Myriapoda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7790" y="1796826"/>
            <a:ext cx="4128481" cy="4417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Class </a:t>
            </a:r>
            <a:r>
              <a:rPr lang="en-US" sz="2400" dirty="0" err="1" smtClean="0"/>
              <a:t>Chilopoda</a:t>
            </a:r>
            <a:r>
              <a:rPr lang="en-US" sz="2400" dirty="0" smtClean="0"/>
              <a:t> – Centipedes</a:t>
            </a:r>
          </a:p>
          <a:p>
            <a:pPr>
              <a:buFontTx/>
              <a:buChar char="-"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legs are fangs</a:t>
            </a:r>
          </a:p>
          <a:p>
            <a:pPr>
              <a:buFontTx/>
              <a:buChar char="-"/>
            </a:pPr>
            <a:r>
              <a:rPr lang="en-US" dirty="0" smtClean="0"/>
              <a:t>Each segment has 1 pr. legs</a:t>
            </a:r>
            <a:endParaRPr lang="en-US" dirty="0"/>
          </a:p>
        </p:txBody>
      </p:sp>
      <p:pic>
        <p:nvPicPr>
          <p:cNvPr id="5" name="Picture 7" descr="centi-he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18" y="4484429"/>
            <a:ext cx="4191000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0" r="18920"/>
          <a:stretch>
            <a:fillRect/>
          </a:stretch>
        </p:blipFill>
        <p:spPr>
          <a:xfrm>
            <a:off x="4961918" y="1958748"/>
            <a:ext cx="3566160" cy="3927475"/>
          </a:xfrm>
        </p:spPr>
      </p:pic>
    </p:spTree>
    <p:extLst>
      <p:ext uri="{BB962C8B-B14F-4D97-AF65-F5344CB8AC3E}">
        <p14:creationId xmlns:p14="http://schemas.microsoft.com/office/powerpoint/2010/main" val="22278025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861" y="244158"/>
            <a:ext cx="8309656" cy="1339850"/>
          </a:xfrm>
        </p:spPr>
        <p:txBody>
          <a:bodyPr/>
          <a:lstStyle/>
          <a:p>
            <a:r>
              <a:rPr lang="en-US" dirty="0" smtClean="0"/>
              <a:t>Subphylum </a:t>
            </a:r>
            <a:r>
              <a:rPr lang="en-US" dirty="0" err="1" smtClean="0"/>
              <a:t>Myriapoda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8861" y="1810336"/>
            <a:ext cx="4047410" cy="4377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Class </a:t>
            </a:r>
            <a:r>
              <a:rPr lang="en-US" sz="2400" dirty="0" err="1" smtClean="0"/>
              <a:t>Diplopoda</a:t>
            </a:r>
            <a:endParaRPr lang="en-US" sz="2400" dirty="0" smtClean="0"/>
          </a:p>
          <a:p>
            <a:pPr>
              <a:buFontTx/>
              <a:buChar char="-"/>
            </a:pPr>
            <a:r>
              <a:rPr lang="en-US" dirty="0" smtClean="0"/>
              <a:t>Millipedes</a:t>
            </a:r>
          </a:p>
          <a:p>
            <a:pPr>
              <a:buFontTx/>
              <a:buChar char="-"/>
            </a:pPr>
            <a:r>
              <a:rPr lang="en-US" dirty="0" smtClean="0"/>
              <a:t>Double segments (2 pr. legs per segment</a:t>
            </a:r>
            <a:endParaRPr lang="en-US" dirty="0"/>
          </a:p>
        </p:txBody>
      </p:sp>
      <p:pic>
        <p:nvPicPr>
          <p:cNvPr id="5" name="Picture 7" descr="millipedeb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875" b="-66875"/>
          <a:stretch>
            <a:fillRect/>
          </a:stretch>
        </p:blipFill>
        <p:spPr>
          <a:xfrm>
            <a:off x="2351025" y="1999279"/>
            <a:ext cx="5201264" cy="5728244"/>
          </a:xfrm>
        </p:spPr>
      </p:pic>
    </p:spTree>
    <p:extLst>
      <p:ext uri="{BB962C8B-B14F-4D97-AF65-F5344CB8AC3E}">
        <p14:creationId xmlns:p14="http://schemas.microsoft.com/office/powerpoint/2010/main" val="23738342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68" y="244158"/>
            <a:ext cx="8444772" cy="1339850"/>
          </a:xfrm>
        </p:spPr>
        <p:txBody>
          <a:bodyPr/>
          <a:lstStyle/>
          <a:p>
            <a:r>
              <a:rPr lang="en-US" dirty="0" smtClean="0"/>
              <a:t>Subphylum </a:t>
            </a:r>
            <a:r>
              <a:rPr lang="en-US" dirty="0" err="1" smtClean="0"/>
              <a:t>Crustacea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0768" y="1823846"/>
            <a:ext cx="4155503" cy="440425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2 pr. Antennae (antennules, antennae)</a:t>
            </a:r>
          </a:p>
          <a:p>
            <a:pPr marL="0" indent="0">
              <a:buNone/>
            </a:pPr>
            <a:r>
              <a:rPr lang="en-US" sz="2400" dirty="0" smtClean="0"/>
              <a:t>Cephalothorax</a:t>
            </a:r>
          </a:p>
          <a:p>
            <a:pPr>
              <a:buFontTx/>
              <a:buChar char="-"/>
            </a:pPr>
            <a:r>
              <a:rPr lang="en-US" dirty="0" smtClean="0"/>
              <a:t>13 segments &amp; appendage pairs</a:t>
            </a:r>
          </a:p>
          <a:p>
            <a:pPr marL="0" indent="0">
              <a:buNone/>
            </a:pPr>
            <a:r>
              <a:rPr lang="en-US" sz="2400" dirty="0" smtClean="0"/>
              <a:t>Abdomen</a:t>
            </a:r>
          </a:p>
          <a:p>
            <a:pPr>
              <a:buFontTx/>
              <a:buChar char="-"/>
            </a:pPr>
            <a:r>
              <a:rPr lang="en-US" dirty="0" smtClean="0"/>
              <a:t>Variable among classes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572" b="-45572"/>
          <a:stretch>
            <a:fillRect/>
          </a:stretch>
        </p:blipFill>
        <p:spPr bwMode="auto">
          <a:xfrm>
            <a:off x="4337236" y="1805419"/>
            <a:ext cx="4121048" cy="453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5196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78" y="244158"/>
            <a:ext cx="8444773" cy="1339850"/>
          </a:xfrm>
        </p:spPr>
        <p:txBody>
          <a:bodyPr/>
          <a:lstStyle/>
          <a:p>
            <a:r>
              <a:rPr lang="en-US" dirty="0" smtClean="0"/>
              <a:t>Subphylum </a:t>
            </a:r>
            <a:r>
              <a:rPr lang="en-US" dirty="0" err="1" smtClean="0"/>
              <a:t>Hexapoda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372" y="1769806"/>
            <a:ext cx="4033899" cy="4431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Class </a:t>
            </a:r>
            <a:r>
              <a:rPr lang="en-US" sz="2400" dirty="0" err="1" smtClean="0"/>
              <a:t>Insecta</a:t>
            </a:r>
            <a:endParaRPr lang="en-US" sz="2400" dirty="0" smtClean="0"/>
          </a:p>
          <a:p>
            <a:pPr>
              <a:buFontTx/>
              <a:buChar char="-"/>
            </a:pPr>
            <a:r>
              <a:rPr lang="en-US" dirty="0" smtClean="0"/>
              <a:t>head, thorax, abdomen</a:t>
            </a:r>
          </a:p>
          <a:p>
            <a:pPr>
              <a:buFontTx/>
              <a:buChar char="-"/>
            </a:pPr>
            <a:r>
              <a:rPr lang="en-US" dirty="0" smtClean="0"/>
              <a:t>2 pr. Wings</a:t>
            </a:r>
          </a:p>
          <a:p>
            <a:pPr>
              <a:buFontTx/>
              <a:buChar char="-"/>
            </a:pPr>
            <a:r>
              <a:rPr lang="en-US" dirty="0" smtClean="0"/>
              <a:t>~800,000 species (majority of all arthropods)</a:t>
            </a:r>
            <a:endParaRPr lang="en-US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68" y="4260937"/>
            <a:ext cx="2906719" cy="205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Dragonfly mol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" b="387"/>
          <a:stretch>
            <a:fillRect/>
          </a:stretch>
        </p:blipFill>
        <p:spPr>
          <a:xfrm>
            <a:off x="4465638" y="1770063"/>
            <a:ext cx="4168775" cy="4545012"/>
          </a:xfrm>
        </p:spPr>
      </p:pic>
    </p:spTree>
    <p:extLst>
      <p:ext uri="{BB962C8B-B14F-4D97-AF65-F5344CB8AC3E}">
        <p14:creationId xmlns:p14="http://schemas.microsoft.com/office/powerpoint/2010/main" val="29671720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302" y="244158"/>
            <a:ext cx="8350191" cy="1339850"/>
          </a:xfrm>
        </p:spPr>
        <p:txBody>
          <a:bodyPr/>
          <a:lstStyle/>
          <a:p>
            <a:r>
              <a:rPr lang="en-US" dirty="0" smtClean="0"/>
              <a:t>Class </a:t>
            </a:r>
            <a:r>
              <a:rPr lang="en-US" dirty="0" err="1" smtClean="0"/>
              <a:t>Hexapoda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1302" y="1796826"/>
            <a:ext cx="4114969" cy="4431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Class </a:t>
            </a:r>
            <a:r>
              <a:rPr lang="en-US" sz="2400" dirty="0" err="1" smtClean="0"/>
              <a:t>Insecta</a:t>
            </a:r>
            <a:endParaRPr lang="en-US" sz="2400" dirty="0" smtClean="0"/>
          </a:p>
          <a:p>
            <a:pPr>
              <a:buFontTx/>
              <a:buChar char="-"/>
            </a:pPr>
            <a:r>
              <a:rPr lang="en-US" dirty="0" smtClean="0"/>
              <a:t>Incomplete metamorphism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 smtClean="0"/>
              <a:t>Odonata</a:t>
            </a:r>
            <a:r>
              <a:rPr lang="en-US" dirty="0" smtClean="0"/>
              <a:t> (dragonflies)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 smtClean="0"/>
              <a:t>Orthoptera</a:t>
            </a:r>
            <a:r>
              <a:rPr lang="en-US" dirty="0" smtClean="0"/>
              <a:t> (Grasshopper)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 smtClean="0"/>
              <a:t>Hemiptera</a:t>
            </a:r>
            <a:r>
              <a:rPr lang="en-US" dirty="0"/>
              <a:t> </a:t>
            </a:r>
            <a:r>
              <a:rPr lang="en-US" dirty="0" smtClean="0"/>
              <a:t>(assassin bugs)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err="1" smtClean="0"/>
              <a:t>Blattodea</a:t>
            </a:r>
            <a:r>
              <a:rPr lang="en-US" dirty="0" smtClean="0"/>
              <a:t> (cockroaches)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33925" b="-33925"/>
          <a:stretch>
            <a:fillRect/>
          </a:stretch>
        </p:blipFill>
        <p:spPr>
          <a:xfrm>
            <a:off x="5080375" y="1040491"/>
            <a:ext cx="3134294" cy="327879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325" y="3782792"/>
            <a:ext cx="1663168" cy="2445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2654" y="3958423"/>
            <a:ext cx="2692405" cy="221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967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326" y="244158"/>
            <a:ext cx="8363703" cy="1339850"/>
          </a:xfrm>
        </p:spPr>
        <p:txBody>
          <a:bodyPr/>
          <a:lstStyle/>
          <a:p>
            <a:r>
              <a:rPr lang="en-US" dirty="0" smtClean="0"/>
              <a:t>Class </a:t>
            </a:r>
            <a:r>
              <a:rPr lang="en-US" dirty="0" err="1" smtClean="0"/>
              <a:t>Hexapoda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8326" y="1796826"/>
            <a:ext cx="4087945" cy="4431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Complete metamorphism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dirty="0" err="1" smtClean="0"/>
              <a:t>Coleoptera</a:t>
            </a:r>
            <a:r>
              <a:rPr lang="en-US" dirty="0" smtClean="0"/>
              <a:t> (beetles)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Hymenoptera (ants, bees)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 smtClean="0"/>
              <a:t>Diptera</a:t>
            </a:r>
            <a:r>
              <a:rPr lang="en-US" dirty="0" smtClean="0"/>
              <a:t> (flies)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Lepidoptera (butterflies)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6112" b="-6112"/>
          <a:stretch>
            <a:fillRect/>
          </a:stretch>
        </p:blipFill>
        <p:spPr>
          <a:xfrm>
            <a:off x="5796158" y="1584008"/>
            <a:ext cx="2945871" cy="291868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26" y="4823060"/>
            <a:ext cx="2667890" cy="1684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6216" y="4748564"/>
            <a:ext cx="2466532" cy="17618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77" y="4390741"/>
            <a:ext cx="3017851" cy="211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65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50" y="244158"/>
            <a:ext cx="8595445" cy="133985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Structure of the Exoskeleton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529" y="1712374"/>
            <a:ext cx="8425349" cy="472887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Exoskeleton of </a:t>
            </a:r>
            <a:r>
              <a:rPr lang="en-US" sz="2000" dirty="0" smtClean="0">
                <a:solidFill>
                  <a:srgbClr val="FF0000"/>
                </a:solidFill>
              </a:rPr>
              <a:t>chitin</a:t>
            </a:r>
            <a:r>
              <a:rPr lang="en-US" sz="2000" dirty="0" smtClean="0"/>
              <a:t> and protein (= cuticle)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Structure: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                                                                                                        - </a:t>
            </a:r>
            <a:r>
              <a:rPr lang="en-US" sz="2000" dirty="0" err="1" smtClean="0">
                <a:solidFill>
                  <a:srgbClr val="000000"/>
                </a:solidFill>
              </a:rPr>
              <a:t>epicuticle</a:t>
            </a:r>
            <a:r>
              <a:rPr lang="en-US" sz="2000" dirty="0" smtClean="0">
                <a:solidFill>
                  <a:srgbClr val="000000"/>
                </a:solidFill>
              </a:rPr>
              <a:t> (oily, waxy)                                                                                   - </a:t>
            </a:r>
            <a:r>
              <a:rPr lang="en-US" sz="2000" dirty="0" err="1" smtClean="0">
                <a:solidFill>
                  <a:srgbClr val="000000"/>
                </a:solidFill>
              </a:rPr>
              <a:t>exocuticle</a:t>
            </a:r>
            <a:r>
              <a:rPr lang="en-US" sz="2000" dirty="0" smtClean="0">
                <a:solidFill>
                  <a:srgbClr val="000000"/>
                </a:solidFill>
              </a:rPr>
              <a:t> (chitin &amp; protein)                                                                         - </a:t>
            </a:r>
            <a:r>
              <a:rPr lang="en-US" sz="2000" dirty="0" err="1" smtClean="0">
                <a:solidFill>
                  <a:srgbClr val="000000"/>
                </a:solidFill>
              </a:rPr>
              <a:t>endocuticle</a:t>
            </a:r>
            <a:r>
              <a:rPr lang="en-US" sz="2000" dirty="0" smtClean="0">
                <a:solidFill>
                  <a:srgbClr val="000000"/>
                </a:solidFill>
              </a:rPr>
              <a:t> (chitin only)                                                                               - epidermis secretes cuticle </a:t>
            </a: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1066800" y="3962400"/>
          <a:ext cx="7086600" cy="235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Photo Editor Photo" r:id="rId3" imgW="5133333" imgH="1704762" progId="MSPhotoEd.3">
                  <p:embed/>
                </p:oleObj>
              </mc:Choice>
              <mc:Fallback>
                <p:oleObj name="Photo Editor Photo" r:id="rId3" imgW="5133333" imgH="170476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962400"/>
                        <a:ext cx="7086600" cy="235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3767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548" y="244158"/>
            <a:ext cx="8541988" cy="13398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Problems associated with exoskeleton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392" y="1749322"/>
            <a:ext cx="8446144" cy="4553029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dirty="0" smtClean="0"/>
              <a:t>MOVEMENT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000" dirty="0" smtClean="0"/>
              <a:t>Solution – Joints in exoskeleton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err="1" smtClean="0"/>
              <a:t>Exocuticle</a:t>
            </a:r>
            <a:r>
              <a:rPr lang="en-US" sz="2000" dirty="0" smtClean="0"/>
              <a:t> absent from joints; may form hinges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err="1" smtClean="0"/>
              <a:t>Endocuticle</a:t>
            </a:r>
            <a:r>
              <a:rPr lang="en-US" sz="2000" dirty="0" smtClean="0"/>
              <a:t> alone allows flexibility</a:t>
            </a:r>
          </a:p>
          <a:p>
            <a:pPr marL="0" indent="0">
              <a:buNone/>
            </a:pPr>
            <a:r>
              <a:rPr lang="en-US" dirty="0" smtClean="0"/>
              <a:t>2. GROWTH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Solution - Molting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28429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91" y="244158"/>
            <a:ext cx="8561426" cy="1339850"/>
          </a:xfrm>
        </p:spPr>
        <p:txBody>
          <a:bodyPr/>
          <a:lstStyle/>
          <a:p>
            <a:r>
              <a:rPr lang="en-US" dirty="0" smtClean="0"/>
              <a:t>Molting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2868" y="1780415"/>
            <a:ext cx="3554705" cy="45701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Step 1:</a:t>
            </a:r>
          </a:p>
          <a:p>
            <a:pPr marL="0" indent="0">
              <a:buNone/>
            </a:pPr>
            <a:r>
              <a:rPr lang="en-US" dirty="0" smtClean="0"/>
              <a:t>Secretion of “molting fluid” to dissolve old </a:t>
            </a:r>
            <a:r>
              <a:rPr lang="en-US" dirty="0" err="1" smtClean="0"/>
              <a:t>endocutiocle</a:t>
            </a:r>
            <a:endParaRPr lang="en-US" dirty="0"/>
          </a:p>
        </p:txBody>
      </p:sp>
      <p:graphicFrame>
        <p:nvGraphicFramePr>
          <p:cNvPr id="6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445794" y="2220119"/>
          <a:ext cx="3543300" cy="357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Photo Editor Photo" r:id="rId3" imgW="3543795" imgH="3572374" progId="MSPhotoEd.3">
                  <p:embed/>
                </p:oleObj>
              </mc:Choice>
              <mc:Fallback>
                <p:oleObj name="Photo Editor Photo" r:id="rId3" imgW="3543795" imgH="357237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794" y="2220119"/>
                        <a:ext cx="3543300" cy="357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8177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Molting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3273" y="1833194"/>
            <a:ext cx="3366477" cy="44332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Step 2:</a:t>
            </a:r>
          </a:p>
          <a:p>
            <a:pPr marL="0" indent="0">
              <a:buNone/>
            </a:pPr>
            <a:r>
              <a:rPr lang="en-US" dirty="0" smtClean="0"/>
              <a:t>New cuticle formed under old </a:t>
            </a:r>
            <a:r>
              <a:rPr lang="en-US" dirty="0" err="1" smtClean="0"/>
              <a:t>exocuticle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Break out of old cuticle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55599048"/>
              </p:ext>
            </p:extLst>
          </p:nvPr>
        </p:nvGraphicFramePr>
        <p:xfrm>
          <a:off x="4461748" y="1929047"/>
          <a:ext cx="4290595" cy="4337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Photo Editor Photo" r:id="rId3" imgW="3495238" imgH="3533333" progId="MSPhotoEd.3">
                  <p:embed/>
                </p:oleObj>
              </mc:Choice>
              <mc:Fallback>
                <p:oleObj name="Photo Editor Photo" r:id="rId3" imgW="3495238" imgH="353333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1748" y="1929047"/>
                        <a:ext cx="4290595" cy="43373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6563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Molting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331" y="1821212"/>
            <a:ext cx="3606085" cy="4397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Step 3: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Inflate with water/air to increase size while skeleton soft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but soft skeleton &amp; gravity; </a:t>
            </a:r>
          </a:p>
          <a:p>
            <a:pPr marL="0" indent="0">
              <a:buNone/>
            </a:pPr>
            <a:r>
              <a:rPr lang="en-US" dirty="0" smtClean="0"/>
              <a:t>    - arthropods are mostly small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Hardening of new </a:t>
            </a:r>
            <a:r>
              <a:rPr lang="en-US" dirty="0" err="1" smtClean="0"/>
              <a:t>exocuticle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2608" r="12608"/>
          <a:stretch>
            <a:fillRect/>
          </a:stretch>
        </p:blipFill>
        <p:spPr>
          <a:xfrm>
            <a:off x="4324350" y="1820863"/>
            <a:ext cx="4384675" cy="4397375"/>
          </a:xfrm>
        </p:spPr>
      </p:pic>
    </p:spTree>
    <p:extLst>
      <p:ext uri="{BB962C8B-B14F-4D97-AF65-F5344CB8AC3E}">
        <p14:creationId xmlns:p14="http://schemas.microsoft.com/office/powerpoint/2010/main" val="373367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 Stages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352" y="1797248"/>
            <a:ext cx="8302380" cy="443321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Arthropods pass through 3 – 20+ growth stages in life cycle</a:t>
            </a:r>
          </a:p>
          <a:p>
            <a:r>
              <a:rPr lang="en-US" sz="2000" dirty="0" smtClean="0"/>
              <a:t>Some stop molting as adults (insect, most spiders)</a:t>
            </a:r>
          </a:p>
          <a:p>
            <a:r>
              <a:rPr lang="en-US" sz="2000" dirty="0" smtClean="0"/>
              <a:t>Some continue to molt (crayfish, tarantulas)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0" y="3466668"/>
            <a:ext cx="3436796" cy="266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059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729</TotalTime>
  <Words>680</Words>
  <Application>Microsoft Macintosh PowerPoint</Application>
  <PresentationFormat>On-screen Show (4:3)</PresentationFormat>
  <Paragraphs>215</Paragraphs>
  <Slides>38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Capital</vt:lpstr>
      <vt:lpstr>Photo Editor Photo</vt:lpstr>
      <vt:lpstr>Microsoft Photo Editor 3.0 Photo</vt:lpstr>
      <vt:lpstr>Phylum Arthropoda</vt:lpstr>
      <vt:lpstr>Phylum Arthropoda</vt:lpstr>
      <vt:lpstr>The Arthropod Exoskeleton</vt:lpstr>
      <vt:lpstr>Structure of the Exoskeleton</vt:lpstr>
      <vt:lpstr>Problems associated with exoskeleton</vt:lpstr>
      <vt:lpstr>Molting</vt:lpstr>
      <vt:lpstr>Molting</vt:lpstr>
      <vt:lpstr>Molting</vt:lpstr>
      <vt:lpstr>Growth Stages</vt:lpstr>
      <vt:lpstr>Problems associated with exoskeleton</vt:lpstr>
      <vt:lpstr>Problems associated with exoskeleton</vt:lpstr>
      <vt:lpstr>Problems associated with exoskeleton</vt:lpstr>
      <vt:lpstr>Benefits of Exoskeleton (to the individual)</vt:lpstr>
      <vt:lpstr>Benefits of Exoskeleton (to the phylum)</vt:lpstr>
      <vt:lpstr>Tagmosis</vt:lpstr>
      <vt:lpstr>Tagmosis</vt:lpstr>
      <vt:lpstr>Tagmosis</vt:lpstr>
      <vt:lpstr>Tagmosis</vt:lpstr>
      <vt:lpstr>Tagmosis</vt:lpstr>
      <vt:lpstr>Ways the needs of cells are met</vt:lpstr>
      <vt:lpstr>Other Arthropod Characters</vt:lpstr>
      <vt:lpstr>Other Arthropod Characters</vt:lpstr>
      <vt:lpstr>Other Arthropod Characters</vt:lpstr>
      <vt:lpstr>Reproduction</vt:lpstr>
      <vt:lpstr>Distinguishing Characters of Arthropoda</vt:lpstr>
      <vt:lpstr>Arthropod</vt:lpstr>
      <vt:lpstr>Arthropod Taxonomy: Overview</vt:lpstr>
      <vt:lpstr>Subphylum Trilobita</vt:lpstr>
      <vt:lpstr>Subphylum Chelicerata</vt:lpstr>
      <vt:lpstr>Subphylum Chelicerata</vt:lpstr>
      <vt:lpstr>Subphylum Chelicerata</vt:lpstr>
      <vt:lpstr>Subphylum Myriapoda</vt:lpstr>
      <vt:lpstr>Subphylum Myriapoda</vt:lpstr>
      <vt:lpstr>Subphylum Myriapoda</vt:lpstr>
      <vt:lpstr>Subphylum Crustacea</vt:lpstr>
      <vt:lpstr>Subphylum Hexapoda</vt:lpstr>
      <vt:lpstr>Class Hexapoda</vt:lpstr>
      <vt:lpstr>Class Hexapoda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Phylum Arthropoda</dc:title>
  <dc:creator>localadmin</dc:creator>
  <cp:lastModifiedBy>localadmin</cp:lastModifiedBy>
  <cp:revision>51</cp:revision>
  <dcterms:created xsi:type="dcterms:W3CDTF">2015-03-09T17:26:22Z</dcterms:created>
  <dcterms:modified xsi:type="dcterms:W3CDTF">2015-03-16T19:53:26Z</dcterms:modified>
</cp:coreProperties>
</file>