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7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07804-2EE3-4D41-A2EC-BAFF4F3AB47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7650B-8CB1-440F-A213-71013D25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6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7650B-8CB1-440F-A213-71013D2526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2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D00F9C0-0F59-42A2-85EA-3203AB2D371C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C81F4B5-7D22-4C47-9D95-02871FF596D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pic>
        <p:nvPicPr>
          <p:cNvPr id="1026" name="Picture 2" descr="C:\Users\LittleRed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5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7772400" cy="761999"/>
          </a:xfrm>
        </p:spPr>
        <p:txBody>
          <a:bodyPr/>
          <a:lstStyle/>
          <a:p>
            <a:r>
              <a:rPr lang="en-US" u="sng" dirty="0" smtClean="0"/>
              <a:t>Formation of Mesoderm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5029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Animals with two germ layers are called </a:t>
            </a:r>
            <a:r>
              <a:rPr lang="en-US" sz="2400" u="sng" dirty="0" smtClean="0"/>
              <a:t>diploblastic</a:t>
            </a:r>
            <a:r>
              <a:rPr lang="en-US" sz="2400" dirty="0" smtClean="0"/>
              <a:t> (ex. Sea anemones and comb jellies). Most animals have a third germ layer and are </a:t>
            </a:r>
            <a:r>
              <a:rPr lang="en-US" sz="2400" u="sng" dirty="0" smtClean="0"/>
              <a:t>triploblastic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The third layer is called the </a:t>
            </a:r>
            <a:r>
              <a:rPr lang="en-US" sz="2400" u="sng" dirty="0" smtClean="0"/>
              <a:t>mesoderm</a:t>
            </a:r>
            <a:r>
              <a:rPr lang="en-US" sz="2400" dirty="0" smtClean="0"/>
              <a:t> and lies between the endoderm and ectoderm.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smtClean="0"/>
              <a:t>At the end of gastrulation, ectoderm covers the embryo, and mesoderm and endoderm have been brought inside. As a result, cells have new positions and new neighbors, so interactions among cells and germ layers then generate more of the body plan.</a:t>
            </a:r>
          </a:p>
        </p:txBody>
      </p:sp>
    </p:spTree>
    <p:extLst>
      <p:ext uri="{BB962C8B-B14F-4D97-AF65-F5344CB8AC3E}">
        <p14:creationId xmlns:p14="http://schemas.microsoft.com/office/powerpoint/2010/main" val="24699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Formation of the Coelom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81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Cells forming mesoderm are derived from the endoderm, but there are two ways that a middle tissue layer of mesoderm can form, </a:t>
            </a:r>
            <a:r>
              <a:rPr lang="en-US" sz="2400" u="sng" dirty="0" err="1" smtClean="0"/>
              <a:t>schizocoely</a:t>
            </a:r>
            <a:r>
              <a:rPr lang="en-US" sz="2400" dirty="0" smtClean="0"/>
              <a:t> and </a:t>
            </a:r>
            <a:r>
              <a:rPr lang="en-US" sz="2400" u="sng" dirty="0" err="1" smtClean="0"/>
              <a:t>enterocoely</a:t>
            </a:r>
            <a:r>
              <a:rPr lang="en-US" sz="2400" dirty="0" smtClean="0"/>
              <a:t>.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schizocoelous</a:t>
            </a:r>
            <a:r>
              <a:rPr lang="en-US" sz="2400" dirty="0" smtClean="0"/>
              <a:t> – mesodermal cells fill the blastocoel,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forming a solid band of tissue around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the gut.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*then through programmed cell death,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space (coelom) opens inside the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mesodermal band.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*the embryo now has two body, the gut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and the coelom.</a:t>
            </a:r>
          </a:p>
        </p:txBody>
      </p:sp>
    </p:spTree>
    <p:extLst>
      <p:ext uri="{BB962C8B-B14F-4D97-AF65-F5344CB8AC3E}">
        <p14:creationId xmlns:p14="http://schemas.microsoft.com/office/powerpoint/2010/main" val="2727307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Formation of the Coelom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18159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enterocoelous</a:t>
            </a:r>
            <a:r>
              <a:rPr lang="en-US" sz="2400" dirty="0" smtClean="0"/>
              <a:t> (</a:t>
            </a:r>
            <a:r>
              <a:rPr lang="en-US" sz="2400" dirty="0" err="1" smtClean="0"/>
              <a:t>deuterostomes</a:t>
            </a:r>
            <a:r>
              <a:rPr lang="en-US" sz="2400" dirty="0" smtClean="0"/>
              <a:t>) – mesoderm forms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when cells from the central portion of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the gut lining begin to grow outward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as pouches, expanding into the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blastocoel.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*as the pouches move outward, they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enclose a space which becomes a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</a:t>
            </a:r>
            <a:r>
              <a:rPr lang="en-US" sz="2400" dirty="0" err="1" smtClean="0"/>
              <a:t>coelomic</a:t>
            </a:r>
            <a:r>
              <a:rPr lang="en-US" sz="2400" dirty="0" smtClean="0"/>
              <a:t> cavity or coelom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* the coelom completely fills the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</a:t>
            </a:r>
            <a:r>
              <a:rPr lang="en-US" sz="2400" dirty="0" err="1" smtClean="0"/>
              <a:t>blatocoel</a:t>
            </a:r>
            <a:r>
              <a:rPr lang="en-US" sz="2400" dirty="0" smtClean="0"/>
              <a:t>.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*the embryo has two body cavities, a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gut and a coelom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330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1"/>
            <a:ext cx="7772400" cy="838199"/>
          </a:xfrm>
        </p:spPr>
        <p:txBody>
          <a:bodyPr/>
          <a:lstStyle/>
          <a:p>
            <a:r>
              <a:rPr lang="en-US" u="sng" dirty="0" smtClean="0"/>
              <a:t>Formation of the Coelom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5181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u="sng" dirty="0" smtClean="0"/>
              <a:t>coelom</a:t>
            </a:r>
            <a:r>
              <a:rPr lang="en-US" sz="2400" dirty="0" smtClean="0"/>
              <a:t> is a body cavity completely surrounded by mesoderm.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smtClean="0"/>
              <a:t>The mesoderm with its internal coelom lies inside the space previously occupied by the blastocoel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tx2"/>
                </a:solidFill>
              </a:rPr>
              <a:t>When coelom formation is complete, the body has three germ layers and two cavities.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2285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RashSR\Desktop\fig0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73" y="1219200"/>
            <a:ext cx="7620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6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2285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6387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are two major groups of triploblastic animals: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- protostomes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- </a:t>
            </a:r>
            <a:r>
              <a:rPr lang="en-US" sz="2400" dirty="0" err="1" smtClean="0"/>
              <a:t>deuterostomes</a:t>
            </a:r>
            <a:endParaRPr lang="en-US" sz="2400" dirty="0" smtClean="0"/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smtClean="0"/>
              <a:t>The groups are identified by a suite of four developmental characters: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1. radial or spiral positioning of cells as they cleave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2. regulative or mosaic cleavage of cytoplasm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3. fate of the blastopore to become mouth or anus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4. </a:t>
            </a:r>
            <a:r>
              <a:rPr lang="en-US" sz="2400" dirty="0" err="1" smtClean="0"/>
              <a:t>schizozoelous</a:t>
            </a:r>
            <a:r>
              <a:rPr lang="en-US" sz="2400" dirty="0" smtClean="0"/>
              <a:t> or </a:t>
            </a:r>
            <a:r>
              <a:rPr lang="en-US" sz="2400" dirty="0" err="1" smtClean="0"/>
              <a:t>enterocoelous</a:t>
            </a:r>
            <a:r>
              <a:rPr lang="en-US" sz="2400" dirty="0" smtClean="0"/>
              <a:t> formation of 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coelom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81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7848600" cy="761999"/>
          </a:xfrm>
        </p:spPr>
        <p:txBody>
          <a:bodyPr/>
          <a:lstStyle/>
          <a:p>
            <a:r>
              <a:rPr lang="en-US" u="sng" dirty="0" err="1" smtClean="0"/>
              <a:t>Deuterstome</a:t>
            </a:r>
            <a:r>
              <a:rPr lang="en-US" u="sng" dirty="0" smtClean="0"/>
              <a:t> Development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952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Cleavage Patterns: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radial cleavage – embryonic cells are arranged in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    radial symmetry around animal-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    vegetal axis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regulative development – fate of a cell depends on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 its interactions with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 neighboring cells; cell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 fates are not fixed early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 in development.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 - each cell is able to produce entire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            embryo if separated from other cells</a:t>
            </a:r>
          </a:p>
        </p:txBody>
      </p:sp>
    </p:spTree>
    <p:extLst>
      <p:ext uri="{BB962C8B-B14F-4D97-AF65-F5344CB8AC3E}">
        <p14:creationId xmlns:p14="http://schemas.microsoft.com/office/powerpoint/2010/main" val="30038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523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791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Fate of Blastopore:</a:t>
            </a:r>
          </a:p>
          <a:p>
            <a:pPr marL="45720" indent="0">
              <a:buNone/>
            </a:pPr>
            <a:r>
              <a:rPr lang="en-US" sz="2400" dirty="0" smtClean="0"/>
              <a:t>	blastopore become anus and second opening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becomes the mouth</a:t>
            </a:r>
            <a:endParaRPr lang="en-US" sz="2400" dirty="0"/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Coelom Formation: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coelom formation – coelom forms by </a:t>
            </a:r>
            <a:r>
              <a:rPr lang="en-US" sz="2400" dirty="0" err="1" smtClean="0"/>
              <a:t>enterocoely</a:t>
            </a:r>
            <a:r>
              <a:rPr lang="en-US" sz="2400" dirty="0" smtClean="0"/>
              <a:t>. 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     Both the mesoderm and coelom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     are formed at the same time.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smtClean="0"/>
              <a:t>Slight variations may occur depending on the animal being studied. </a:t>
            </a:r>
          </a:p>
          <a:p>
            <a:endParaRPr lang="en-US" sz="2400" dirty="0"/>
          </a:p>
          <a:p>
            <a:r>
              <a:rPr lang="en-US" sz="2400" dirty="0" smtClean="0"/>
              <a:t>Examples: mammals, reptiles, birds, and fish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62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Protostome Development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181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Cleavage Patterns</a:t>
            </a:r>
            <a:endParaRPr lang="en-US" sz="2200" dirty="0" smtClean="0"/>
          </a:p>
          <a:p>
            <a:pPr marL="4572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spiral cleavage – cleavage planes are diagonal to the</a:t>
            </a:r>
          </a:p>
          <a:p>
            <a:pPr marL="4572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			     polar axis</a:t>
            </a:r>
          </a:p>
          <a:p>
            <a:pPr marL="4572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mosaic development – cell fate is determined by the</a:t>
            </a:r>
          </a:p>
          <a:p>
            <a:pPr marL="4572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	  distribution of certain proteins</a:t>
            </a:r>
          </a:p>
          <a:p>
            <a:pPr marL="4572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	  and messenger RNA’s, called</a:t>
            </a:r>
          </a:p>
          <a:p>
            <a:pPr marL="4572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              morphogenetic determinants.</a:t>
            </a:r>
          </a:p>
          <a:p>
            <a:r>
              <a:rPr lang="en-US" sz="2400" dirty="0" smtClean="0"/>
              <a:t>Fate of Blastopore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blastopore becomes the mouth and the second 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opening becomes the anus</a:t>
            </a:r>
          </a:p>
        </p:txBody>
      </p:sp>
    </p:spTree>
    <p:extLst>
      <p:ext uri="{BB962C8B-B14F-4D97-AF65-F5344CB8AC3E}">
        <p14:creationId xmlns:p14="http://schemas.microsoft.com/office/powerpoint/2010/main" val="3370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2285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2577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Coelom Formation</a:t>
            </a:r>
            <a:endParaRPr lang="en-US" sz="2200" dirty="0" smtClean="0"/>
          </a:p>
          <a:p>
            <a:pPr marL="4572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- </a:t>
            </a:r>
            <a:r>
              <a:rPr lang="en-US" sz="2400" dirty="0" smtClean="0"/>
              <a:t>coelom forms by splitting (</a:t>
            </a:r>
            <a:r>
              <a:rPr lang="en-US" sz="2400" dirty="0" err="1" smtClean="0"/>
              <a:t>schizocoely</a:t>
            </a:r>
            <a:r>
              <a:rPr lang="en-US" sz="2400" dirty="0" smtClean="0"/>
              <a:t>)</a:t>
            </a:r>
          </a:p>
          <a:p>
            <a:pPr marL="45720" indent="0">
              <a:buNone/>
            </a:pPr>
            <a:r>
              <a:rPr lang="en-US" sz="2400" dirty="0" smtClean="0"/>
              <a:t>	- mesoderm forms when endodermal cells arise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ventrally at the lip of the blastopore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smtClean="0"/>
              <a:t>Examples: segmented worms, </a:t>
            </a:r>
            <a:r>
              <a:rPr lang="en-US" sz="2400" dirty="0" err="1" smtClean="0"/>
              <a:t>molluscs</a:t>
            </a:r>
            <a:r>
              <a:rPr lang="en-US" sz="2400" dirty="0" smtClean="0"/>
              <a:t>, arthropods,</a:t>
            </a:r>
          </a:p>
          <a:p>
            <a:pPr marL="45720" indent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         roundworms</a:t>
            </a:r>
          </a:p>
        </p:txBody>
      </p:sp>
    </p:spTree>
    <p:extLst>
      <p:ext uri="{BB962C8B-B14F-4D97-AF65-F5344CB8AC3E}">
        <p14:creationId xmlns:p14="http://schemas.microsoft.com/office/powerpoint/2010/main" val="33241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1"/>
            <a:ext cx="7696200" cy="838199"/>
          </a:xfrm>
        </p:spPr>
        <p:txBody>
          <a:bodyPr/>
          <a:lstStyle/>
          <a:p>
            <a:r>
              <a:rPr lang="en-US" u="sng" dirty="0" smtClean="0"/>
              <a:t>Fertilization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105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union of male and female gametes to form a zygote.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Fertilization accomplishes two things: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1. it provides for recombination of paternal and</a:t>
            </a:r>
          </a:p>
          <a:p>
            <a:pPr marL="45720" indent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   maternal genes (restoring the original diploid 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number of chromosomes).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2. activates the egg to begin development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smtClean="0"/>
              <a:t>Some species can be artificially induced to initiate fertilization (artificial parthenogenesis) and some don’t need sperm at all </a:t>
            </a:r>
            <a:r>
              <a:rPr lang="en-US" sz="2400" smtClean="0"/>
              <a:t>(parthenogenesis).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8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3152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RashSR\Desktop\protovdeutr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90600"/>
            <a:ext cx="5791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8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523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RashSR\Desktop\FIG006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4267200" cy="619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1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1"/>
            <a:ext cx="7848600" cy="990599"/>
          </a:xfrm>
        </p:spPr>
        <p:txBody>
          <a:bodyPr>
            <a:normAutofit/>
          </a:bodyPr>
          <a:lstStyle/>
          <a:p>
            <a:r>
              <a:rPr lang="en-US" u="sng" dirty="0" smtClean="0"/>
              <a:t>Cleavage and Early Development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During cleavage the embryo divides repeatedly to convert the large cytoplasmic mass into a large cluster of small, maneuverable cells called </a:t>
            </a:r>
            <a:r>
              <a:rPr lang="en-US" sz="2400" u="sng" dirty="0" err="1" smtClean="0"/>
              <a:t>blastomeres</a:t>
            </a:r>
            <a:r>
              <a:rPr lang="en-US" sz="2400" u="sng" dirty="0" smtClean="0"/>
              <a:t>.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smtClean="0"/>
              <a:t>No growth occurs during this period, only subdivision of mass, which continues until normal somatic cell size is attained.</a:t>
            </a:r>
          </a:p>
          <a:p>
            <a:endParaRPr lang="en-US" sz="2400" dirty="0"/>
          </a:p>
          <a:p>
            <a:r>
              <a:rPr lang="en-US" sz="2400" dirty="0" smtClean="0"/>
              <a:t>At the end of cleavage, the zygote has been divided into many hundreds or thousands of cells and the blastula stage is formed</a:t>
            </a:r>
          </a:p>
        </p:txBody>
      </p:sp>
    </p:spTree>
    <p:extLst>
      <p:ext uri="{BB962C8B-B14F-4D97-AF65-F5344CB8AC3E}">
        <p14:creationId xmlns:p14="http://schemas.microsoft.com/office/powerpoint/2010/main" val="33365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95800" y="533400"/>
            <a:ext cx="38862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yolk-rich end is the vegetal pole and the other end is the animal pole.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During each division, a distinct cleavage furrow is visible in the cell.</a:t>
            </a:r>
          </a:p>
          <a:p>
            <a:endParaRPr lang="en-US" dirty="0"/>
          </a:p>
          <a:p>
            <a:r>
              <a:rPr lang="en-US" dirty="0" err="1" smtClean="0"/>
              <a:t>Isolecithal</a:t>
            </a:r>
            <a:r>
              <a:rPr lang="en-US" dirty="0" smtClean="0"/>
              <a:t> – very little yolk, evenly distributed</a:t>
            </a:r>
          </a:p>
          <a:p>
            <a:r>
              <a:rPr lang="en-US" dirty="0" err="1" smtClean="0"/>
              <a:t>Mesolecithal</a:t>
            </a:r>
            <a:r>
              <a:rPr lang="en-US" dirty="0" smtClean="0"/>
              <a:t> – moderate yolk, concentrated at vegetal pole</a:t>
            </a:r>
          </a:p>
          <a:p>
            <a:r>
              <a:rPr lang="en-US" dirty="0" err="1" smtClean="0"/>
              <a:t>Telolecithal</a:t>
            </a:r>
            <a:r>
              <a:rPr lang="en-US" dirty="0" smtClean="0"/>
              <a:t> – lots of yolk, concentrated at vegetal pole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tx2"/>
                </a:solidFill>
              </a:rPr>
              <a:t>Explain the difference between </a:t>
            </a:r>
            <a:r>
              <a:rPr lang="en-US" b="1" dirty="0" err="1" smtClean="0">
                <a:solidFill>
                  <a:schemeClr val="tx2"/>
                </a:solidFill>
              </a:rPr>
              <a:t>holoblastic</a:t>
            </a:r>
            <a:r>
              <a:rPr lang="en-US" b="1" dirty="0" smtClean="0">
                <a:solidFill>
                  <a:schemeClr val="tx2"/>
                </a:solidFill>
              </a:rPr>
              <a:t> and meroblastic eggs</a:t>
            </a:r>
          </a:p>
        </p:txBody>
      </p:sp>
      <p:pic>
        <p:nvPicPr>
          <p:cNvPr id="2050" name="Picture 2" descr="C:\Users\RashSR\Desktop\FIG00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3817911" cy="559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4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7848600" cy="838199"/>
          </a:xfrm>
        </p:spPr>
        <p:txBody>
          <a:bodyPr/>
          <a:lstStyle/>
          <a:p>
            <a:r>
              <a:rPr lang="en-US" u="sng" dirty="0" smtClean="0"/>
              <a:t>Development After Cleavage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8159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Blastulation</a:t>
            </a:r>
            <a:r>
              <a:rPr lang="en-US" sz="2400" dirty="0" smtClean="0"/>
              <a:t>: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cleavage leads to a cluster of cells called a </a:t>
            </a:r>
            <a:r>
              <a:rPr lang="en-US" sz="2400" u="sng" dirty="0" smtClean="0"/>
              <a:t>blastula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In most animals, the cells are arranged around a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central fluid-filled cavity called a </a:t>
            </a:r>
            <a:r>
              <a:rPr lang="en-US" sz="2400" u="sng" dirty="0" smtClean="0"/>
              <a:t>blastocoel</a:t>
            </a:r>
            <a:r>
              <a:rPr lang="en-US" sz="2400" dirty="0" smtClean="0"/>
              <a:t>.</a:t>
            </a:r>
            <a:endParaRPr lang="en-US" sz="2400" u="sng" dirty="0"/>
          </a:p>
        </p:txBody>
      </p:sp>
      <p:pic>
        <p:nvPicPr>
          <p:cNvPr id="1026" name="Picture 2" descr="C:\Users\RashSR\Desktop\220px-Blastula_(PSF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72640"/>
            <a:ext cx="3867084" cy="202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ashSR\Desktop\sf_early_blastula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04308"/>
            <a:ext cx="1791856" cy="134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ashSR\Desktop\sf_late_blastula_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61677"/>
            <a:ext cx="1791856" cy="134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5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3047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01000" cy="5791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Gastrulation:</a:t>
            </a:r>
          </a:p>
          <a:p>
            <a:pPr marL="45720" indent="0">
              <a:buNone/>
            </a:pPr>
            <a:r>
              <a:rPr lang="en-US" sz="2400" dirty="0" smtClean="0"/>
              <a:t>	- during gastrulation, the spherical blastula is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converted into a more complex configuration</a:t>
            </a:r>
          </a:p>
          <a:p>
            <a:pPr marL="45720" indent="0">
              <a:buNone/>
            </a:pPr>
            <a:r>
              <a:rPr lang="en-US" sz="2400" dirty="0" smtClean="0"/>
              <a:t>	  forming a second germ layer.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The sphere is pushed inward forming a pouch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called an </a:t>
            </a:r>
            <a:r>
              <a:rPr lang="en-US" sz="2400" u="sng" dirty="0" smtClean="0"/>
              <a:t>archenteron</a:t>
            </a:r>
            <a:r>
              <a:rPr lang="en-US" sz="2400" dirty="0" smtClean="0"/>
              <a:t> or a </a:t>
            </a:r>
            <a:r>
              <a:rPr lang="en-US" sz="2400" u="sng" dirty="0" err="1" smtClean="0"/>
              <a:t>gastrocoel</a:t>
            </a:r>
            <a:r>
              <a:rPr lang="en-US" sz="2400" dirty="0" smtClean="0"/>
              <a:t>. The </a:t>
            </a: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	  opening to the pouch/gut is called a </a:t>
            </a:r>
            <a:r>
              <a:rPr lang="en-US" sz="2400" u="sng" dirty="0" smtClean="0"/>
              <a:t>blastopore</a:t>
            </a:r>
            <a:r>
              <a:rPr lang="en-US" sz="2400" dirty="0" smtClean="0"/>
              <a:t>.</a:t>
            </a:r>
          </a:p>
          <a:p>
            <a:pPr marL="45720" indent="0">
              <a:buNone/>
            </a:pPr>
            <a:r>
              <a:rPr lang="en-US" sz="2400" dirty="0" smtClean="0"/>
              <a:t>	- The gastrula stage has two layers of cells 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surrounding the blastocoel: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ectoderm – outer skin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endoderm – inner skin</a:t>
            </a:r>
          </a:p>
        </p:txBody>
      </p:sp>
    </p:spTree>
    <p:extLst>
      <p:ext uri="{BB962C8B-B14F-4D97-AF65-F5344CB8AC3E}">
        <p14:creationId xmlns:p14="http://schemas.microsoft.com/office/powerpoint/2010/main" val="3563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2285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1600201"/>
            <a:ext cx="3928872" cy="4572000"/>
          </a:xfrm>
        </p:spPr>
        <p:txBody>
          <a:bodyPr/>
          <a:lstStyle/>
          <a:p>
            <a:pPr marL="45720" indent="0">
              <a:buNone/>
            </a:pPr>
            <a:r>
              <a:rPr lang="en-US" sz="2400" dirty="0" smtClean="0"/>
              <a:t>A – ectoderm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2400" dirty="0" smtClean="0"/>
              <a:t>B – blastocoel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sz="2400" dirty="0" smtClean="0"/>
              <a:t>C – archenteron/</a:t>
            </a:r>
            <a:r>
              <a:rPr lang="en-US" sz="2400" dirty="0" err="1" smtClean="0"/>
              <a:t>gastrocoel</a:t>
            </a:r>
            <a:endParaRPr lang="en-US" sz="2400" dirty="0" smtClean="0"/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sz="2400" dirty="0" smtClean="0"/>
              <a:t>D – endoderm</a:t>
            </a:r>
          </a:p>
          <a:p>
            <a:pPr marL="45720" indent="0">
              <a:buNone/>
            </a:pPr>
            <a:r>
              <a:rPr lang="en-US" sz="2400" dirty="0" smtClean="0"/>
              <a:t> </a:t>
            </a:r>
          </a:p>
          <a:p>
            <a:pPr marL="45720" indent="0">
              <a:buNone/>
            </a:pPr>
            <a:r>
              <a:rPr lang="en-US" sz="2400" dirty="0" smtClean="0"/>
              <a:t>E – blastopore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098" name="Picture 2" descr="C:\Users\RashSR\Desktop\gastrula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660391" cy="456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4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7772400" cy="761999"/>
          </a:xfrm>
        </p:spPr>
        <p:txBody>
          <a:bodyPr/>
          <a:lstStyle/>
          <a:p>
            <a:r>
              <a:rPr lang="en-US" u="sng" dirty="0" smtClean="0"/>
              <a:t>Formation of a Complete Gut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1000" cy="5029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the gut only opens at the blastopore it is called an </a:t>
            </a:r>
            <a:r>
              <a:rPr lang="en-US" sz="2400" u="sng" dirty="0" smtClean="0"/>
              <a:t>incomplete gut</a:t>
            </a:r>
            <a:r>
              <a:rPr lang="en-US" sz="2400" dirty="0" smtClean="0"/>
              <a:t> (sea anemones and flatworms)</a:t>
            </a:r>
          </a:p>
          <a:p>
            <a:pPr marL="45720" indent="0">
              <a:buNone/>
            </a:pPr>
            <a:r>
              <a:rPr lang="en-US" sz="2400" dirty="0" smtClean="0"/>
              <a:t>	- food must be completely digested or undigested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parts egested back through the mouth.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smtClean="0"/>
              <a:t>Most animals have a complete gut with a second opening, the anus</a:t>
            </a:r>
          </a:p>
          <a:p>
            <a:endParaRPr lang="en-US" sz="2400" dirty="0"/>
          </a:p>
          <a:p>
            <a:r>
              <a:rPr lang="en-US" sz="2400" dirty="0" smtClean="0"/>
              <a:t>When a complete gut forms, the archenteron moves inward until it meets the ectodermal wall of the gastrula. The endodermal tube now has two openings.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46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252</TotalTime>
  <Words>413</Words>
  <Application>Microsoft Office PowerPoint</Application>
  <PresentationFormat>On-screen Show (4:3)</PresentationFormat>
  <Paragraphs>150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Perspective</vt:lpstr>
      <vt:lpstr>Principles of Development</vt:lpstr>
      <vt:lpstr>Fertilization</vt:lpstr>
      <vt:lpstr>PowerPoint Presentation</vt:lpstr>
      <vt:lpstr>Cleavage and Early Development</vt:lpstr>
      <vt:lpstr>PowerPoint Presentation</vt:lpstr>
      <vt:lpstr>Development After Cleavage</vt:lpstr>
      <vt:lpstr>PowerPoint Presentation</vt:lpstr>
      <vt:lpstr>PowerPoint Presentation</vt:lpstr>
      <vt:lpstr>Formation of a Complete Gut</vt:lpstr>
      <vt:lpstr>Formation of Mesoderm</vt:lpstr>
      <vt:lpstr>Formation of the Coelom</vt:lpstr>
      <vt:lpstr>Formation of the Coelom</vt:lpstr>
      <vt:lpstr>Formation of the Coelom</vt:lpstr>
      <vt:lpstr>PowerPoint Presentation</vt:lpstr>
      <vt:lpstr>PowerPoint Presentation</vt:lpstr>
      <vt:lpstr>Deuterstome Development</vt:lpstr>
      <vt:lpstr>PowerPoint Presentation</vt:lpstr>
      <vt:lpstr>Protostome Development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Development</dc:title>
  <dc:creator>LittleRed</dc:creator>
  <cp:lastModifiedBy>LocalAdmin</cp:lastModifiedBy>
  <cp:revision>24</cp:revision>
  <dcterms:created xsi:type="dcterms:W3CDTF">2014-06-20T22:25:07Z</dcterms:created>
  <dcterms:modified xsi:type="dcterms:W3CDTF">2014-06-25T01:09:17Z</dcterms:modified>
</cp:coreProperties>
</file>