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5607F5F-E17D-FB47-9BCB-2AF1EAD7F03E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D67AA97-872B-1A49-96FB-262FF90591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Phylum Annelida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686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r>
              <a:rPr lang="en-US" sz="4000" u="sng" dirty="0" smtClean="0"/>
              <a:t> examples</a:t>
            </a:r>
            <a:endParaRPr lang="en-US" sz="4000" u="sng" dirty="0"/>
          </a:p>
        </p:txBody>
      </p:sp>
      <p:pic>
        <p:nvPicPr>
          <p:cNvPr id="4" name="Content Placeholder 3" descr="17_02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9610"/>
          <a:stretch>
            <a:fillRect/>
          </a:stretch>
        </p:blipFill>
        <p:spPr bwMode="auto">
          <a:xfrm>
            <a:off x="381000" y="1719263"/>
            <a:ext cx="8407400" cy="489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r>
              <a:rPr lang="en-US" sz="4000" u="sng" dirty="0" smtClean="0"/>
              <a:t> examples</a:t>
            </a:r>
            <a:endParaRPr lang="en-US" sz="4000" u="sng" dirty="0"/>
          </a:p>
        </p:txBody>
      </p:sp>
      <p:pic>
        <p:nvPicPr>
          <p:cNvPr id="4" name="Picture 2" descr="17_03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49" r="-29249"/>
          <a:stretch>
            <a:fillRect/>
          </a:stretch>
        </p:blipFill>
        <p:spPr bwMode="auto">
          <a:xfrm>
            <a:off x="117839" y="1719263"/>
            <a:ext cx="88772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7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r>
              <a:rPr lang="en-US" sz="4000" u="sng" dirty="0" smtClean="0"/>
              <a:t> examples</a:t>
            </a:r>
            <a:endParaRPr lang="en-US" sz="4000" u="sng" dirty="0"/>
          </a:p>
        </p:txBody>
      </p:sp>
      <p:pic>
        <p:nvPicPr>
          <p:cNvPr id="4" name="Content Placeholder 3" descr="17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 bwMode="auto">
          <a:xfrm>
            <a:off x="381000" y="1719263"/>
            <a:ext cx="8407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6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sz="2800" dirty="0" smtClean="0"/>
              <a:t>Earthworms and Leeches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Class </a:t>
            </a:r>
            <a:r>
              <a:rPr lang="en-US" sz="4800" dirty="0" err="1" smtClean="0"/>
              <a:t>clitellata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500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Terrestrial with a few freshwater species</a:t>
            </a:r>
          </a:p>
          <a:p>
            <a:r>
              <a:rPr lang="en-US" sz="2400" dirty="0" smtClean="0"/>
              <a:t>Lack </a:t>
            </a:r>
            <a:r>
              <a:rPr lang="en-US" sz="2400" dirty="0" err="1" smtClean="0"/>
              <a:t>parapodia</a:t>
            </a:r>
            <a:r>
              <a:rPr lang="en-US" sz="2400" dirty="0" smtClean="0"/>
              <a:t> and have few setae</a:t>
            </a:r>
          </a:p>
          <a:p>
            <a:r>
              <a:rPr lang="en-US" sz="2400" dirty="0" smtClean="0"/>
              <a:t>Lack the distinctive head region of </a:t>
            </a:r>
            <a:r>
              <a:rPr lang="en-US" sz="2400" dirty="0" err="1" smtClean="0"/>
              <a:t>polychaetes</a:t>
            </a:r>
            <a:r>
              <a:rPr lang="en-US" sz="2400" dirty="0" smtClean="0"/>
              <a:t> and have no eyes</a:t>
            </a:r>
          </a:p>
          <a:p>
            <a:r>
              <a:rPr lang="en-US" sz="2400" dirty="0" smtClean="0"/>
              <a:t>Clitellum present</a:t>
            </a:r>
          </a:p>
          <a:p>
            <a:r>
              <a:rPr lang="en-US" sz="2400" dirty="0" smtClean="0"/>
              <a:t>Hermaphrodites, with copulation required</a:t>
            </a:r>
          </a:p>
          <a:p>
            <a:r>
              <a:rPr lang="en-US" sz="2400" dirty="0" smtClean="0"/>
              <a:t>Eggs are deposited in a cocoon and development is indirect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oligochaeta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1492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Feeding and digestion: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scavengers that consume soil that contains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organic matter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the ingested soil moves into a storage chamber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called the </a:t>
            </a:r>
            <a:r>
              <a:rPr lang="en-US" sz="2400" i="1" u="sng" dirty="0" smtClean="0"/>
              <a:t>crop</a:t>
            </a:r>
            <a:r>
              <a:rPr lang="en-US" sz="2400" dirty="0" smtClean="0"/>
              <a:t>, then to an area called the</a:t>
            </a:r>
            <a:endParaRPr lang="en-US" sz="2400" u="sng" dirty="0" smtClean="0"/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</a:t>
            </a:r>
            <a:r>
              <a:rPr lang="en-US" sz="2400" i="1" u="sng" dirty="0" smtClean="0"/>
              <a:t>gizzard</a:t>
            </a:r>
            <a:r>
              <a:rPr lang="en-US" sz="2400" dirty="0" smtClean="0"/>
              <a:t>, where grinding action breaks down the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soil particles. Undigested material passes out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anus in a form called </a:t>
            </a:r>
            <a:r>
              <a:rPr lang="en-US" sz="2400" i="1" u="sng" dirty="0" smtClean="0"/>
              <a:t>castings</a:t>
            </a:r>
            <a:r>
              <a:rPr lang="en-US" sz="2400" dirty="0" smtClean="0"/>
              <a:t>, which are prized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as soil fertilizer.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oligochaeta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5717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oligochaeta</a:t>
            </a:r>
            <a:endParaRPr lang="en-US" u="sng" dirty="0"/>
          </a:p>
        </p:txBody>
      </p:sp>
      <p:pic>
        <p:nvPicPr>
          <p:cNvPr id="4" name="Content Placeholder 3" descr="17_12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82" b="-16582"/>
          <a:stretch>
            <a:fillRect/>
          </a:stretch>
        </p:blipFill>
        <p:spPr bwMode="auto">
          <a:xfrm>
            <a:off x="166459" y="1719069"/>
            <a:ext cx="8789300" cy="48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8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oligochaeta</a:t>
            </a:r>
            <a:endParaRPr lang="en-US" u="sng" dirty="0"/>
          </a:p>
        </p:txBody>
      </p:sp>
      <p:pic>
        <p:nvPicPr>
          <p:cNvPr id="4" name="Content Placeholder 3" descr="17_1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39" b="-65839"/>
          <a:stretch>
            <a:fillRect/>
          </a:stretch>
        </p:blipFill>
        <p:spPr bwMode="auto">
          <a:xfrm>
            <a:off x="181153" y="1719262"/>
            <a:ext cx="8785629" cy="460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oligochaeta</a:t>
            </a:r>
            <a:endParaRPr lang="en-US" u="sng" dirty="0"/>
          </a:p>
        </p:txBody>
      </p:sp>
      <p:pic>
        <p:nvPicPr>
          <p:cNvPr id="4" name="Content Placeholder 3" descr="17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4" r="-12104"/>
          <a:stretch>
            <a:fillRect/>
          </a:stretch>
        </p:blipFill>
        <p:spPr bwMode="auto">
          <a:xfrm>
            <a:off x="261865" y="1652340"/>
            <a:ext cx="8882135" cy="498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08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Known as Leeches</a:t>
            </a:r>
          </a:p>
          <a:p>
            <a:r>
              <a:rPr lang="en-US" sz="2400" dirty="0" smtClean="0"/>
              <a:t>Most live in fresh bodies of water, but some live among moist vegetation</a:t>
            </a:r>
          </a:p>
          <a:p>
            <a:r>
              <a:rPr lang="en-US" sz="2400" dirty="0" smtClean="0"/>
              <a:t>Suckers found on both ends</a:t>
            </a:r>
          </a:p>
          <a:p>
            <a:r>
              <a:rPr lang="en-US" sz="2400" dirty="0" smtClean="0"/>
              <a:t>Unlike other annelids, it segments are not separated internally</a:t>
            </a:r>
          </a:p>
          <a:p>
            <a:r>
              <a:rPr lang="en-US" sz="2400" dirty="0" smtClean="0"/>
              <a:t>Leeches lack both setae and </a:t>
            </a:r>
            <a:r>
              <a:rPr lang="en-US" sz="2400" dirty="0" err="1" smtClean="0"/>
              <a:t>parapodia</a:t>
            </a:r>
            <a:endParaRPr lang="en-US" sz="2400" dirty="0" smtClean="0"/>
          </a:p>
          <a:p>
            <a:r>
              <a:rPr lang="en-US" sz="2400" dirty="0" smtClean="0"/>
              <a:t>They secrete anticoagulants, </a:t>
            </a:r>
            <a:r>
              <a:rPr lang="en-US" sz="2400" dirty="0" err="1" smtClean="0"/>
              <a:t>hirudin</a:t>
            </a:r>
            <a:r>
              <a:rPr lang="en-US" sz="2400" dirty="0" smtClean="0"/>
              <a:t>, to keep blood from clotting and anesthetic that prevents the host from feeling their presence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hirudinea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8837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17864"/>
          </a:xfrm>
        </p:spPr>
        <p:txBody>
          <a:bodyPr/>
          <a:lstStyle/>
          <a:p>
            <a:r>
              <a:rPr lang="en-US" u="sng" dirty="0" smtClean="0"/>
              <a:t>Annelid Characteristics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0213" y="1719071"/>
            <a:ext cx="8618680" cy="4932698"/>
          </a:xfrm>
        </p:spPr>
        <p:txBody>
          <a:bodyPr/>
          <a:lstStyle/>
          <a:p>
            <a:r>
              <a:rPr lang="en-US" dirty="0" smtClean="0"/>
              <a:t>Annelids are to be found in marine, freshwater, and terrestrial habitats</a:t>
            </a:r>
          </a:p>
          <a:p>
            <a:r>
              <a:rPr lang="en-US" dirty="0" smtClean="0"/>
              <a:t>The body is vermiform, bilaterally symmetrical, and segmented (</a:t>
            </a:r>
            <a:r>
              <a:rPr lang="en-US" dirty="0" err="1" smtClean="0"/>
              <a:t>metamerism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segment is separated from contiguous ones by a transverse septum</a:t>
            </a:r>
          </a:p>
          <a:p>
            <a:r>
              <a:rPr lang="en-US" dirty="0" smtClean="0"/>
              <a:t>The body is triploblastic with a well developed coelom</a:t>
            </a:r>
          </a:p>
          <a:p>
            <a:r>
              <a:rPr lang="en-US" dirty="0" smtClean="0"/>
              <a:t>The body is covered with a flexible non-</a:t>
            </a:r>
            <a:r>
              <a:rPr lang="en-US" dirty="0" err="1" smtClean="0"/>
              <a:t>chitinous</a:t>
            </a:r>
            <a:r>
              <a:rPr lang="en-US" dirty="0" smtClean="0"/>
              <a:t> cuticle (secreted by epidermis)</a:t>
            </a:r>
          </a:p>
          <a:p>
            <a:r>
              <a:rPr lang="en-US" dirty="0" smtClean="0"/>
              <a:t>Most forms have setae – hard, bristle-like </a:t>
            </a:r>
            <a:r>
              <a:rPr lang="en-US" dirty="0" err="1" smtClean="0"/>
              <a:t>chitinous</a:t>
            </a:r>
            <a:r>
              <a:rPr lang="en-US" dirty="0" smtClean="0"/>
              <a:t> structures</a:t>
            </a:r>
          </a:p>
          <a:p>
            <a:r>
              <a:rPr lang="en-US" dirty="0" smtClean="0"/>
              <a:t>Digestive system is complete</a:t>
            </a:r>
          </a:p>
          <a:p>
            <a:r>
              <a:rPr lang="en-US" dirty="0" smtClean="0"/>
              <a:t>Circulatory system is closed</a:t>
            </a:r>
          </a:p>
          <a:p>
            <a:r>
              <a:rPr lang="en-US" dirty="0" smtClean="0"/>
              <a:t>Excretory system typically consists of a pair of </a:t>
            </a:r>
            <a:r>
              <a:rPr lang="en-US" dirty="0" err="1" smtClean="0"/>
              <a:t>nephridia</a:t>
            </a:r>
            <a:r>
              <a:rPr lang="en-US" dirty="0" smtClean="0"/>
              <a:t> per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2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hirudinea</a:t>
            </a:r>
            <a:endParaRPr lang="en-US" u="sng" dirty="0"/>
          </a:p>
        </p:txBody>
      </p:sp>
      <p:pic>
        <p:nvPicPr>
          <p:cNvPr id="4" name="Content Placeholder 3" descr="17_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02" r="-55402"/>
          <a:stretch>
            <a:fillRect/>
          </a:stretch>
        </p:blipFill>
        <p:spPr bwMode="auto">
          <a:xfrm>
            <a:off x="-117839" y="1719263"/>
            <a:ext cx="9466421" cy="492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513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Subclass </a:t>
            </a:r>
            <a:r>
              <a:rPr lang="en-US" u="sng" dirty="0" err="1" smtClean="0"/>
              <a:t>hirudinea</a:t>
            </a:r>
            <a:endParaRPr lang="en-US" u="sng" dirty="0"/>
          </a:p>
        </p:txBody>
      </p:sp>
      <p:pic>
        <p:nvPicPr>
          <p:cNvPr id="4" name="Picture 4" descr="HIRU011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70" r="-17070"/>
          <a:stretch>
            <a:fillRect/>
          </a:stretch>
        </p:blipFill>
        <p:spPr bwMode="auto">
          <a:xfrm>
            <a:off x="-247476" y="1719072"/>
            <a:ext cx="5170539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19071"/>
            <a:ext cx="4343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leech biting the s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0" y="4013010"/>
            <a:ext cx="3935150" cy="267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le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849238"/>
            <a:ext cx="4457624" cy="276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2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Typical Arrangement of Segments</a:t>
            </a:r>
            <a:endParaRPr lang="en-US" u="sng" dirty="0"/>
          </a:p>
        </p:txBody>
      </p:sp>
      <p:pic>
        <p:nvPicPr>
          <p:cNvPr id="6" name="Picture 2" descr="1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69" r="-19169"/>
          <a:stretch>
            <a:fillRect/>
          </a:stretch>
        </p:blipFill>
        <p:spPr bwMode="auto">
          <a:xfrm>
            <a:off x="261865" y="1558190"/>
            <a:ext cx="8800526" cy="51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62476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33600" y="304800"/>
            <a:ext cx="5029200" cy="11430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charset="0"/>
              </a:rPr>
              <a:t>Phylum Annelida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0" y="4267200"/>
            <a:ext cx="2514600" cy="879475"/>
          </a:xfrm>
          <a:prstGeom prst="rect">
            <a:avLst/>
          </a:prstGeom>
          <a:solidFill>
            <a:srgbClr val="00FF99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Subclass</a:t>
            </a:r>
          </a:p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Oligochaeta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9250" y="2209800"/>
            <a:ext cx="1851025" cy="879475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Class </a:t>
            </a:r>
          </a:p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Polychaeta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1511300" cy="879475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smtClean="0">
                <a:latin typeface="Arial" charset="0"/>
                <a:cs typeface="+mn-cs"/>
              </a:rPr>
              <a:t>Class </a:t>
            </a:r>
          </a:p>
          <a:p>
            <a:pPr algn="ctr">
              <a:defRPr/>
            </a:pPr>
            <a:r>
              <a:rPr lang="en-US" b="1" dirty="0" err="1" smtClean="0">
                <a:latin typeface="Arial" charset="0"/>
                <a:cs typeface="+mn-cs"/>
              </a:rPr>
              <a:t>Clitellata</a:t>
            </a:r>
            <a:endParaRPr lang="en-US" b="1" dirty="0" smtClean="0">
              <a:latin typeface="Arial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0" y="2209800"/>
            <a:ext cx="1970088" cy="879475"/>
          </a:xfrm>
          <a:prstGeom prst="rect">
            <a:avLst/>
          </a:prstGeom>
          <a:solidFill>
            <a:srgbClr val="FF9999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Class</a:t>
            </a:r>
          </a:p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Aelosomata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3276600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latin typeface="Arial" charset="0"/>
                <a:cs typeface="+mn-cs"/>
              </a:rPr>
              <a:t>Marine worms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19600" y="1447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219200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419600" y="1905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934200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3200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1219200" y="19050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43600" y="5334000"/>
            <a:ext cx="114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latin typeface="Arial" charset="0"/>
                <a:cs typeface="+mn-cs"/>
              </a:rPr>
              <a:t>Leeches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691188" y="3352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000" smtClean="0">
                <a:latin typeface="Arial" charset="0"/>
                <a:cs typeface="+mn-cs"/>
              </a:rPr>
              <a:t> 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53200" y="3200400"/>
            <a:ext cx="152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Aelosomata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029200" y="4267200"/>
            <a:ext cx="2514600" cy="879475"/>
          </a:xfrm>
          <a:prstGeom prst="rect">
            <a:avLst/>
          </a:prstGeom>
          <a:solidFill>
            <a:srgbClr val="00FF99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Subclass</a:t>
            </a:r>
          </a:p>
          <a:p>
            <a:pPr algn="ctr" eaLnBrk="0" hangingPunct="0">
              <a:defRPr/>
            </a:pPr>
            <a:r>
              <a:rPr lang="en-US" b="1" smtClean="0">
                <a:latin typeface="Arial" charset="0"/>
                <a:cs typeface="+mn-cs"/>
              </a:rPr>
              <a:t>Hirudinae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743200" y="3810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6172200" y="3810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 flipV="1">
            <a:off x="2743200" y="3810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812925" y="5268913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earthworms</a:t>
            </a:r>
          </a:p>
        </p:txBody>
      </p:sp>
    </p:spTree>
    <p:extLst>
      <p:ext uri="{BB962C8B-B14F-4D97-AF65-F5344CB8AC3E}">
        <p14:creationId xmlns:p14="http://schemas.microsoft.com/office/powerpoint/2010/main" val="323631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2400" dirty="0" smtClean="0"/>
              <a:t>Feather Duster Worms, Clam worms,</a:t>
            </a:r>
          </a:p>
          <a:p>
            <a:pPr marL="45720" indent="0" algn="ctr">
              <a:buNone/>
            </a:pPr>
            <a:r>
              <a:rPr lang="en-US" sz="2400" dirty="0" smtClean="0"/>
              <a:t>Christmas Tree worms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28215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212" y="1623660"/>
            <a:ext cx="8785571" cy="5028109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Largest group of annelids</a:t>
            </a:r>
          </a:p>
          <a:p>
            <a:r>
              <a:rPr lang="en-US" sz="2400" dirty="0" smtClean="0"/>
              <a:t>Primarily marine</a:t>
            </a:r>
          </a:p>
          <a:p>
            <a:r>
              <a:rPr lang="en-US" sz="2400" dirty="0" smtClean="0"/>
              <a:t>Many setae on fleshy lateral outgrowths of the body wall known as </a:t>
            </a:r>
            <a:r>
              <a:rPr lang="en-US" sz="2400" dirty="0" err="1" smtClean="0"/>
              <a:t>parapodia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parapodia</a:t>
            </a:r>
            <a:r>
              <a:rPr lang="en-US" sz="2400" dirty="0" smtClean="0"/>
              <a:t> differ from species to species and play an </a:t>
            </a:r>
          </a:p>
          <a:p>
            <a:pPr marL="4572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important role in identification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 smtClean="0"/>
              <a:t>Well developed head with eyes and other sensory structures</a:t>
            </a:r>
          </a:p>
          <a:p>
            <a:r>
              <a:rPr lang="en-US" sz="2400" dirty="0" smtClean="0"/>
              <a:t>Sexes separate, with a free-swimming </a:t>
            </a:r>
            <a:r>
              <a:rPr lang="en-US" sz="2400" dirty="0" err="1" smtClean="0"/>
              <a:t>trochophore</a:t>
            </a:r>
            <a:r>
              <a:rPr lang="en-US" sz="2400" dirty="0" smtClean="0"/>
              <a:t> larva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38152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Parapodia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endParaRPr lang="en-US" sz="4000" u="sng" dirty="0"/>
          </a:p>
        </p:txBody>
      </p:sp>
      <p:pic>
        <p:nvPicPr>
          <p:cNvPr id="4" name="Picture 10" descr="anneli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9085"/>
            <a:ext cx="442912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ere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719071"/>
            <a:ext cx="4381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24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_03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3" r="-11403"/>
          <a:stretch>
            <a:fillRect/>
          </a:stretch>
        </p:blipFill>
        <p:spPr bwMode="auto">
          <a:xfrm>
            <a:off x="-589197" y="355847"/>
            <a:ext cx="10304389" cy="628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3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Class </a:t>
            </a:r>
            <a:r>
              <a:rPr lang="en-US" sz="4000" u="sng" dirty="0" err="1" smtClean="0"/>
              <a:t>polychaeta</a:t>
            </a:r>
            <a:r>
              <a:rPr lang="en-US" sz="4000" u="sng" dirty="0" smtClean="0"/>
              <a:t> examples</a:t>
            </a:r>
            <a:endParaRPr lang="en-US" sz="4000" u="sng" dirty="0"/>
          </a:p>
        </p:txBody>
      </p:sp>
      <p:pic>
        <p:nvPicPr>
          <p:cNvPr id="4" name="Content Placeholder 3" descr="17_0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61" r="-77461"/>
          <a:stretch>
            <a:fillRect/>
          </a:stretch>
        </p:blipFill>
        <p:spPr bwMode="auto">
          <a:xfrm>
            <a:off x="-118586" y="1719070"/>
            <a:ext cx="9335039" cy="48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03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68</TotalTime>
  <Words>292</Words>
  <Application>Microsoft Macintosh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Phylum Annelida</vt:lpstr>
      <vt:lpstr>Annelid Characteristics</vt:lpstr>
      <vt:lpstr>Typical Arrangement of Segments</vt:lpstr>
      <vt:lpstr>PowerPoint Presentation</vt:lpstr>
      <vt:lpstr>Class polychaeta</vt:lpstr>
      <vt:lpstr>Class Polychaeta</vt:lpstr>
      <vt:lpstr>Class polychaeta</vt:lpstr>
      <vt:lpstr>PowerPoint Presentation</vt:lpstr>
      <vt:lpstr>Class polychaeta examples</vt:lpstr>
      <vt:lpstr>Class polychaeta examples</vt:lpstr>
      <vt:lpstr>Class polychaeta examples</vt:lpstr>
      <vt:lpstr>Class polychaeta examples</vt:lpstr>
      <vt:lpstr>Class clitellata</vt:lpstr>
      <vt:lpstr>Subclass oligochaeta</vt:lpstr>
      <vt:lpstr>Subclass oligochaeta</vt:lpstr>
      <vt:lpstr>Subclass oligochaeta</vt:lpstr>
      <vt:lpstr>Subclass oligochaeta</vt:lpstr>
      <vt:lpstr>Subclass oligochaeta</vt:lpstr>
      <vt:lpstr>Subclass hirudinea</vt:lpstr>
      <vt:lpstr>Subclass hirudinea</vt:lpstr>
      <vt:lpstr>Subclass hirudinea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Annelida</dc:title>
  <dc:creator>localadmin</dc:creator>
  <cp:lastModifiedBy>localadmin</cp:lastModifiedBy>
  <cp:revision>9</cp:revision>
  <dcterms:created xsi:type="dcterms:W3CDTF">2015-03-04T20:41:41Z</dcterms:created>
  <dcterms:modified xsi:type="dcterms:W3CDTF">2015-03-05T17:20:42Z</dcterms:modified>
</cp:coreProperties>
</file>